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/Relationships>

</file>

<file path=ppt/media/image1.gif>
</file>

<file path=ppt/media/image1.png>
</file>

<file path=ppt/media/image2.gif>
</file>

<file path=ppt/media/image2.png>
</file>

<file path=ppt/media/image3.gif>
</file>

<file path=ppt/media/image3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Shape 13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Shape 1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Shape 113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hape 1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Shape 122"/>
          <p:cNvSpPr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Shape 123"/>
          <p:cNvSpPr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Shape 124"/>
          <p:cNvSpPr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hape 1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Shape 133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hape 134"/>
          <p:cNvSpPr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hape 1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hape 1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Shape 23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Shape 3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Shape 3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Shape 52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Shape 53"/>
          <p:cNvSpPr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Shape 92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Shape 94"/>
          <p:cNvSpPr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gif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g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gif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z="15640"/>
            </a:lvl1pPr>
          </a:lstStyle>
          <a:p>
            <a:pPr/>
            <a:r>
              <a:t>100 Days of Scala</a:t>
            </a:r>
          </a:p>
        </p:txBody>
      </p:sp>
      <p:sp>
        <p:nvSpPr>
          <p:cNvPr id="167" name="Shape 167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Greg Hazen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Classes</a:t>
            </a:r>
          </a:p>
        </p:txBody>
      </p:sp>
      <p:sp>
        <p:nvSpPr>
          <p:cNvPr id="211" name="Shape 211"/>
          <p:cNvSpPr/>
          <p:nvPr/>
        </p:nvSpPr>
        <p:spPr>
          <a:xfrm>
            <a:off x="406400" y="3265452"/>
            <a:ext cx="12192000" cy="4976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rPr i="1"/>
              <a:t>classInstance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 b="1">
                <a:solidFill>
                  <a:srgbClr val="CC7831"/>
                </a:solidFill>
              </a:rPr>
              <a:t>new </a:t>
            </a:r>
            <a:r>
              <a:rPr>
                <a:solidFill>
                  <a:srgbClr val="A9B7C6"/>
                </a:solidFill>
              </a:rPr>
              <a:t>MyClass(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A8759"/>
                </a:solidFill>
              </a:rPr>
              <a:t>“b"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sz="2300">
                <a:solidFill>
                  <a:srgbClr val="808080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>
                <a:solidFill>
                  <a:srgbClr val="9876AA"/>
                </a:solidFill>
              </a:rPr>
              <a:t>classInstance</a:t>
            </a:r>
            <a:r>
              <a:rPr>
                <a:solidFill>
                  <a:srgbClr val="A9B7C6"/>
                </a:solidFill>
              </a:rPr>
              <a:t>.a ==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t>// Doesn't compile</a:t>
            </a:r>
            <a:br/>
            <a:r>
              <a:t>// assert(classInstance.b == "b")</a:t>
            </a:r>
            <a:br/>
            <a:r>
              <a:rPr>
                <a:solidFill>
                  <a:srgbClr val="A9B7C6"/>
                </a:solidFill>
              </a:rPr>
              <a:t>assert(</a:t>
            </a:r>
            <a:r>
              <a:rPr i="1">
                <a:solidFill>
                  <a:srgbClr val="9876AA"/>
                </a:solidFill>
              </a:rPr>
              <a:t>classInstance</a:t>
            </a:r>
            <a:r>
              <a:rPr>
                <a:solidFill>
                  <a:srgbClr val="A9B7C6"/>
                </a:solidFill>
              </a:rPr>
              <a:t>.</a:t>
            </a:r>
            <a:r>
              <a:rPr i="1">
                <a:solidFill>
                  <a:srgbClr val="9876AA"/>
                </a:solidFill>
              </a:rPr>
              <a:t>c </a:t>
            </a:r>
            <a:r>
              <a:rPr>
                <a:solidFill>
                  <a:srgbClr val="A9B7C6"/>
                </a:solidFill>
              </a:rPr>
              <a:t>== </a:t>
            </a:r>
            <a:r>
              <a:rPr>
                <a:solidFill>
                  <a:srgbClr val="6897BB"/>
                </a:solidFill>
              </a:rPr>
              <a:t>3</a:t>
            </a:r>
            <a:r>
              <a:rPr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212" name="Shape 212"/>
          <p:cNvSpPr/>
          <p:nvPr/>
        </p:nvSpPr>
        <p:spPr>
          <a:xfrm flipV="1">
            <a:off x="406400" y="2892082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3" name="Shape 213"/>
          <p:cNvSpPr/>
          <p:nvPr/>
        </p:nvSpPr>
        <p:spPr>
          <a:xfrm>
            <a:off x="406400" y="1366530"/>
            <a:ext cx="12192000" cy="1152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class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t>MyClass(</a:t>
            </a:r>
            <a:r>
              <a:rPr b="1">
                <a:solidFill>
                  <a:srgbClr val="CC7831"/>
                </a:solidFill>
              </a:rPr>
              <a:t>val </a:t>
            </a:r>
            <a:r>
              <a:t>a: </a:t>
            </a:r>
            <a:r>
              <a:rPr>
                <a:solidFill>
                  <a:srgbClr val="CC7831"/>
                </a:solidFill>
              </a:rPr>
              <a:t>Int, </a:t>
            </a:r>
            <a:r>
              <a:t>b: </a:t>
            </a:r>
            <a:r>
              <a:rPr>
                <a:solidFill>
                  <a:srgbClr val="4F807D"/>
                </a:solidFill>
              </a:rPr>
              <a:t>String</a:t>
            </a:r>
            <a:r>
              <a:t>)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c</a:t>
            </a:r>
            <a:r>
              <a:t>: </a:t>
            </a:r>
            <a:r>
              <a:rPr>
                <a:solidFill>
                  <a:srgbClr val="CC7831"/>
                </a:solidFill>
              </a:rPr>
              <a:t>Int </a:t>
            </a:r>
            <a:r>
              <a:t>= </a:t>
            </a:r>
            <a:r>
              <a:rPr>
                <a:solidFill>
                  <a:srgbClr val="6897BB"/>
                </a:solidFill>
              </a:rPr>
              <a:t>3</a:t>
            </a:r>
            <a:br>
              <a:rPr>
                <a:solidFill>
                  <a:srgbClr val="6897BB"/>
                </a:solidFill>
              </a:rPr>
            </a:b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Classes</a:t>
            </a:r>
          </a:p>
        </p:txBody>
      </p:sp>
      <p:sp>
        <p:nvSpPr>
          <p:cNvPr id="216" name="Shape 216"/>
          <p:cNvSpPr/>
          <p:nvPr/>
        </p:nvSpPr>
        <p:spPr>
          <a:xfrm>
            <a:off x="406400" y="3265452"/>
            <a:ext cx="12192000" cy="1827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rPr i="1"/>
              <a:t>caseClassInstance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 b="1">
                <a:solidFill>
                  <a:srgbClr val="CC7831"/>
                </a:solidFill>
              </a:rPr>
              <a:t>new </a:t>
            </a:r>
            <a:r>
              <a:rPr>
                <a:solidFill>
                  <a:srgbClr val="A9B7C6"/>
                </a:solidFill>
              </a:rPr>
              <a:t>MyCaseClass(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A8759"/>
                </a:solidFill>
              </a:rPr>
              <a:t>"b"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assert(</a:t>
            </a:r>
            <a:r>
              <a:rPr i="1"/>
              <a:t>caseClassInstance</a:t>
            </a:r>
            <a:r>
              <a:rPr>
                <a:solidFill>
                  <a:srgbClr val="A9B7C6"/>
                </a:solidFill>
              </a:rPr>
              <a:t>.a ==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assert(</a:t>
            </a:r>
            <a:r>
              <a:rPr i="1"/>
              <a:t>caseClassInstance</a:t>
            </a:r>
            <a:r>
              <a:rPr>
                <a:solidFill>
                  <a:srgbClr val="A9B7C6"/>
                </a:solidFill>
              </a:rPr>
              <a:t>.b == </a:t>
            </a:r>
            <a:r>
              <a:rPr>
                <a:solidFill>
                  <a:srgbClr val="6A8759"/>
                </a:solidFill>
              </a:rPr>
              <a:t>"b"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assert(</a:t>
            </a:r>
            <a:r>
              <a:rPr i="1"/>
              <a:t>caseClassInstance</a:t>
            </a:r>
            <a:r>
              <a:rPr>
                <a:solidFill>
                  <a:srgbClr val="A9B7C6"/>
                </a:solidFill>
              </a:rPr>
              <a:t>.</a:t>
            </a:r>
            <a:r>
              <a:rPr i="1"/>
              <a:t>c </a:t>
            </a:r>
            <a:r>
              <a:rPr>
                <a:solidFill>
                  <a:srgbClr val="A9B7C6"/>
                </a:solidFill>
              </a:rPr>
              <a:t>== </a:t>
            </a:r>
            <a:r>
              <a:rPr>
                <a:solidFill>
                  <a:srgbClr val="6897BB"/>
                </a:solidFill>
              </a:rPr>
              <a:t>3)</a:t>
            </a:r>
          </a:p>
        </p:txBody>
      </p:sp>
      <p:sp>
        <p:nvSpPr>
          <p:cNvPr id="217" name="Shape 217"/>
          <p:cNvSpPr/>
          <p:nvPr/>
        </p:nvSpPr>
        <p:spPr>
          <a:xfrm flipV="1">
            <a:off x="406400" y="2892082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8" name="Shape 218"/>
          <p:cNvSpPr/>
          <p:nvPr/>
        </p:nvSpPr>
        <p:spPr>
          <a:xfrm>
            <a:off x="406400" y="1366530"/>
            <a:ext cx="12192000" cy="1152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case class </a:t>
            </a:r>
            <a:r>
              <a:t>MyCaseClass(a: </a:t>
            </a:r>
            <a:r>
              <a:rPr>
                <a:solidFill>
                  <a:srgbClr val="CC7831"/>
                </a:solidFill>
              </a:rPr>
              <a:t>Int, </a:t>
            </a:r>
            <a:r>
              <a:t>b: </a:t>
            </a:r>
            <a:r>
              <a:rPr>
                <a:solidFill>
                  <a:srgbClr val="4F807D"/>
                </a:solidFill>
              </a:rPr>
              <a:t>String</a:t>
            </a:r>
            <a:r>
              <a:t>)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c</a:t>
            </a:r>
            <a:r>
              <a:t>: </a:t>
            </a:r>
            <a:r>
              <a:rPr>
                <a:solidFill>
                  <a:srgbClr val="CC7831"/>
                </a:solidFill>
              </a:rPr>
              <a:t>Int </a:t>
            </a:r>
            <a:r>
              <a:t>= </a:t>
            </a:r>
            <a:r>
              <a:rPr>
                <a:solidFill>
                  <a:srgbClr val="6897BB"/>
                </a:solidFill>
              </a:rPr>
              <a:t>3</a:t>
            </a:r>
            <a:br>
              <a:rPr>
                <a:solidFill>
                  <a:srgbClr val="6897BB"/>
                </a:solidFill>
              </a:rPr>
            </a:br>
            <a:r>
              <a:t>}</a:t>
            </a:r>
          </a:p>
        </p:txBody>
      </p:sp>
      <p:sp>
        <p:nvSpPr>
          <p:cNvPr id="219" name="Shape 219"/>
          <p:cNvSpPr/>
          <p:nvPr/>
        </p:nvSpPr>
        <p:spPr>
          <a:xfrm>
            <a:off x="406400" y="5406823"/>
            <a:ext cx="12192000" cy="7941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rPr i="1"/>
              <a:t>anotherCaseClass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>
                <a:solidFill>
                  <a:srgbClr val="A9B7C6"/>
                </a:solidFill>
              </a:rPr>
              <a:t>MyCaseClass(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A8759"/>
                </a:solidFill>
              </a:rPr>
              <a:t>"b"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assert(</a:t>
            </a:r>
            <a:r>
              <a:rPr i="1"/>
              <a:t>caseClassInstance</a:t>
            </a:r>
            <a:r>
              <a:rPr>
                <a:solidFill>
                  <a:srgbClr val="A9B7C6"/>
                </a:solidFill>
              </a:rPr>
              <a:t> == </a:t>
            </a:r>
            <a:r>
              <a:rPr i="1"/>
              <a:t>anotherCaseClass</a:t>
            </a:r>
            <a:r>
              <a:rPr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220" name="Shape 220"/>
          <p:cNvSpPr/>
          <p:nvPr/>
        </p:nvSpPr>
        <p:spPr>
          <a:xfrm>
            <a:off x="406400" y="6514729"/>
            <a:ext cx="12192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t>"MyCaseClass(1,b)" </a:t>
            </a:r>
            <a:r>
              <a:rPr>
                <a:solidFill>
                  <a:srgbClr val="A9B7C6"/>
                </a:solidFill>
              </a:rPr>
              <a:t>== </a:t>
            </a:r>
            <a:r>
              <a:rPr i="1">
                <a:solidFill>
                  <a:srgbClr val="9876AA"/>
                </a:solidFill>
              </a:rPr>
              <a:t>caseClassInstance</a:t>
            </a:r>
            <a:r>
              <a:rPr>
                <a:solidFill>
                  <a:srgbClr val="A9B7C6"/>
                </a:solidFill>
              </a:rPr>
              <a:t>.toString)</a:t>
            </a:r>
          </a:p>
        </p:txBody>
      </p:sp>
      <p:sp>
        <p:nvSpPr>
          <p:cNvPr id="221" name="Shape 221"/>
          <p:cNvSpPr/>
          <p:nvPr/>
        </p:nvSpPr>
        <p:spPr>
          <a:xfrm>
            <a:off x="406400" y="3265452"/>
            <a:ext cx="12192000" cy="1827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rPr i="1"/>
              <a:t>caseClassInstance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 b="1" strike="sngStrike">
                <a:solidFill>
                  <a:srgbClr val="CD1E00"/>
                </a:solidFill>
              </a:rPr>
              <a:t>new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rPr>
                <a:solidFill>
                  <a:srgbClr val="A9B7C6"/>
                </a:solidFill>
              </a:rPr>
              <a:t>MyCaseClass(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A8759"/>
                </a:solidFill>
              </a:rPr>
              <a:t>"b"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assert(</a:t>
            </a:r>
            <a:r>
              <a:rPr i="1"/>
              <a:t>caseClassInstance</a:t>
            </a:r>
            <a:r>
              <a:rPr>
                <a:solidFill>
                  <a:srgbClr val="A9B7C6"/>
                </a:solidFill>
              </a:rPr>
              <a:t>.a ==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assert(</a:t>
            </a:r>
            <a:r>
              <a:rPr i="1"/>
              <a:t>caseClassInstance</a:t>
            </a:r>
            <a:r>
              <a:rPr>
                <a:solidFill>
                  <a:srgbClr val="A9B7C6"/>
                </a:solidFill>
              </a:rPr>
              <a:t>.b == </a:t>
            </a:r>
            <a:r>
              <a:rPr>
                <a:solidFill>
                  <a:srgbClr val="6A8759"/>
                </a:solidFill>
              </a:rPr>
              <a:t>"b"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assert(</a:t>
            </a:r>
            <a:r>
              <a:rPr i="1"/>
              <a:t>caseClassInstance</a:t>
            </a:r>
            <a:r>
              <a:rPr>
                <a:solidFill>
                  <a:srgbClr val="A9B7C6"/>
                </a:solidFill>
              </a:rPr>
              <a:t>.</a:t>
            </a:r>
            <a:r>
              <a:rPr i="1"/>
              <a:t>c </a:t>
            </a:r>
            <a:r>
              <a:rPr>
                <a:solidFill>
                  <a:srgbClr val="A9B7C6"/>
                </a:solidFill>
              </a:rPr>
              <a:t>== </a:t>
            </a:r>
            <a:r>
              <a:rPr>
                <a:solidFill>
                  <a:srgbClr val="6897BB"/>
                </a:solidFill>
              </a:rPr>
              <a:t>3)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6" grpId="1"/>
      <p:bldP build="whole" bldLvl="1" animBg="1" rev="0" advAuto="0" spid="221" grpId="2"/>
      <p:bldP build="whole" bldLvl="1" animBg="1" rev="0" advAuto="0" spid="219" grpId="3"/>
      <p:bldP build="whole" bldLvl="1" animBg="1" rev="0" advAuto="0" spid="220" grpId="4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Classes</a:t>
            </a:r>
          </a:p>
        </p:txBody>
      </p:sp>
      <p:sp>
        <p:nvSpPr>
          <p:cNvPr id="224" name="Shape 224"/>
          <p:cNvSpPr/>
          <p:nvPr/>
        </p:nvSpPr>
        <p:spPr>
          <a:xfrm>
            <a:off x="406400" y="3365733"/>
            <a:ext cx="12192000" cy="48763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assert(SingletonObject.</a:t>
            </a:r>
            <a:r>
              <a:rPr i="1"/>
              <a:t>a </a:t>
            </a:r>
            <a:r>
              <a:rPr>
                <a:solidFill>
                  <a:srgbClr val="A9B7C6"/>
                </a:solidFill>
              </a:rPr>
              <a:t>==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assert(SingletonObject.</a:t>
            </a:r>
            <a:r>
              <a:rPr i="1"/>
              <a:t>b </a:t>
            </a:r>
            <a:r>
              <a:rPr>
                <a:solidFill>
                  <a:srgbClr val="A9B7C6"/>
                </a:solidFill>
              </a:rPr>
              <a:t>== </a:t>
            </a:r>
            <a:r>
              <a:rPr>
                <a:solidFill>
                  <a:srgbClr val="6A8759"/>
                </a:solidFill>
              </a:rPr>
              <a:t>“b"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</p:txBody>
      </p:sp>
      <p:sp>
        <p:nvSpPr>
          <p:cNvPr id="225" name="Shape 225"/>
          <p:cNvSpPr/>
          <p:nvPr/>
        </p:nvSpPr>
        <p:spPr>
          <a:xfrm flipV="1">
            <a:off x="406400" y="3039255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6" name="Shape 226"/>
          <p:cNvSpPr/>
          <p:nvPr/>
        </p:nvSpPr>
        <p:spPr>
          <a:xfrm>
            <a:off x="406400" y="1366530"/>
            <a:ext cx="12192000" cy="1446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object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t>SingletonObject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a</a:t>
            </a:r>
            <a:r>
              <a:t>: </a:t>
            </a:r>
            <a:r>
              <a:rPr>
                <a:solidFill>
                  <a:srgbClr val="CC7831"/>
                </a:solidFill>
              </a:rPr>
              <a:t>Int </a:t>
            </a:r>
            <a:r>
              <a:t>= </a:t>
            </a:r>
            <a:r>
              <a:rPr>
                <a:solidFill>
                  <a:srgbClr val="6897BB"/>
                </a:solidFill>
              </a:rPr>
              <a:t>1</a:t>
            </a:r>
            <a:br>
              <a:rPr>
                <a:solidFill>
                  <a:srgbClr val="6897BB"/>
                </a:solidFill>
              </a:rPr>
            </a:br>
            <a:r>
              <a:rPr>
                <a:solidFill>
                  <a:srgbClr val="6897BB"/>
                </a:solidFill>
              </a:rPr>
              <a:t>  </a:t>
            </a: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b</a:t>
            </a:r>
            <a:r>
              <a:t>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t>= </a:t>
            </a:r>
            <a:r>
              <a:rPr>
                <a:solidFill>
                  <a:srgbClr val="6A8759"/>
                </a:solidFill>
              </a:rPr>
              <a:t>"b"</a:t>
            </a:r>
            <a:br>
              <a:rPr>
                <a:solidFill>
                  <a:srgbClr val="6A8759"/>
                </a:solidFill>
              </a:rPr>
            </a:b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4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Classes</a:t>
            </a:r>
          </a:p>
        </p:txBody>
      </p:sp>
      <p:sp>
        <p:nvSpPr>
          <p:cNvPr id="229" name="Shape 229"/>
          <p:cNvSpPr/>
          <p:nvPr/>
        </p:nvSpPr>
        <p:spPr>
          <a:xfrm>
            <a:off x="406400" y="5353624"/>
            <a:ext cx="12192000" cy="1834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t>mixin: MyMixin = </a:t>
            </a:r>
            <a:r>
              <a:rPr b="1">
                <a:solidFill>
                  <a:srgbClr val="CC7831"/>
                </a:solidFill>
              </a:rPr>
              <a:t>new </a:t>
            </a:r>
            <a:r>
              <a:t>MyMixin</a:t>
            </a:r>
            <a:br/>
            <a:r>
              <a:t>assert(mixin.getName == </a:t>
            </a:r>
            <a:r>
              <a:rPr>
                <a:solidFill>
                  <a:srgbClr val="6A8759"/>
                </a:solidFill>
              </a:rPr>
              <a:t>"Trait 1"</a:t>
            </a:r>
            <a:r>
              <a:t>)</a:t>
            </a:r>
            <a:br/>
            <a:r>
              <a:t>assert(mixin.</a:t>
            </a:r>
            <a:r>
              <a:rPr i="1">
                <a:solidFill>
                  <a:srgbClr val="9876AA"/>
                </a:solidFill>
              </a:rPr>
              <a:t>number </a:t>
            </a:r>
            <a:r>
              <a:t>== </a:t>
            </a:r>
            <a:r>
              <a:rPr>
                <a:solidFill>
                  <a:srgbClr val="6897BB"/>
                </a:solidFill>
              </a:rPr>
              <a:t>50</a:t>
            </a:r>
            <a:r>
              <a:t>)</a:t>
            </a:r>
          </a:p>
        </p:txBody>
      </p:sp>
      <p:sp>
        <p:nvSpPr>
          <p:cNvPr id="230" name="Shape 230"/>
          <p:cNvSpPr/>
          <p:nvPr/>
        </p:nvSpPr>
        <p:spPr>
          <a:xfrm flipV="1">
            <a:off x="406400" y="4980254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1" name="Shape 231"/>
          <p:cNvSpPr/>
          <p:nvPr/>
        </p:nvSpPr>
        <p:spPr>
          <a:xfrm>
            <a:off x="406400" y="1366530"/>
            <a:ext cx="12192000" cy="32406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trait </a:t>
            </a:r>
            <a:r>
              <a:t>MyFirstTrait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getName</a:t>
            </a:r>
            <a:r>
              <a:t>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t>= </a:t>
            </a:r>
            <a:r>
              <a:rPr>
                <a:solidFill>
                  <a:srgbClr val="6A8759"/>
                </a:solidFill>
              </a:rPr>
              <a:t>"Trait 1"</a:t>
            </a:r>
            <a:br>
              <a:rPr>
                <a:solidFill>
                  <a:srgbClr val="6A8759"/>
                </a:solidFill>
              </a:rPr>
            </a:br>
            <a:r>
              <a:t>}</a:t>
            </a:r>
            <a:br/>
            <a:br/>
            <a:r>
              <a:rPr b="1">
                <a:solidFill>
                  <a:srgbClr val="CC7831"/>
                </a:solidFill>
              </a:rPr>
              <a:t>trait </a:t>
            </a:r>
            <a:r>
              <a:t>MySecondTrait</a:t>
            </a:r>
            <a:r>
              <a:t>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number </a:t>
            </a:r>
            <a:r>
              <a:t>= </a:t>
            </a:r>
            <a:r>
              <a:rPr>
                <a:solidFill>
                  <a:srgbClr val="6897BB"/>
                </a:solidFill>
              </a:rPr>
              <a:t>50</a:t>
            </a:r>
            <a:br>
              <a:rPr>
                <a:solidFill>
                  <a:srgbClr val="6897BB"/>
                </a:solidFill>
              </a:rPr>
            </a:br>
            <a:r>
              <a:t>}</a:t>
            </a:r>
            <a:br/>
            <a:br/>
            <a:r>
              <a:rPr b="1">
                <a:solidFill>
                  <a:srgbClr val="CC7831"/>
                </a:solidFill>
              </a:rPr>
              <a:t>class </a:t>
            </a:r>
            <a:r>
              <a:t>MyMixin </a:t>
            </a:r>
            <a:r>
              <a:rPr b="1">
                <a:solidFill>
                  <a:srgbClr val="CC7831"/>
                </a:solidFill>
              </a:rPr>
              <a:t>extends </a:t>
            </a:r>
            <a:r>
              <a:t>MyFirstTrait </a:t>
            </a:r>
            <a:r>
              <a:rPr b="1">
                <a:solidFill>
                  <a:srgbClr val="CC7831"/>
                </a:solidFill>
              </a:rPr>
              <a:t>with </a:t>
            </a:r>
            <a:r>
              <a:t>MySecondTrait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9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Classes</a:t>
            </a:r>
          </a:p>
        </p:txBody>
      </p:sp>
      <p:sp>
        <p:nvSpPr>
          <p:cNvPr id="234" name="Shape 234"/>
          <p:cNvSpPr/>
          <p:nvPr/>
        </p:nvSpPr>
        <p:spPr>
          <a:xfrm>
            <a:off x="406400" y="6051538"/>
            <a:ext cx="12192001" cy="1834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assert((</a:t>
            </a:r>
            <a:r>
              <a:rPr b="1">
                <a:solidFill>
                  <a:srgbClr val="CC7831"/>
                </a:solidFill>
              </a:rPr>
              <a:t>new </a:t>
            </a:r>
            <a:r>
              <a:t>MyMixinOverride).getName == </a:t>
            </a:r>
            <a:r>
              <a:rPr>
                <a:solidFill>
                  <a:srgbClr val="6A8759"/>
                </a:solidFill>
              </a:rPr>
              <a:t>"My Mixin”</a:t>
            </a:r>
            <a:r>
              <a:t>)</a:t>
            </a:r>
          </a:p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assert((</a:t>
            </a:r>
            <a:r>
              <a:rPr b="1">
                <a:solidFill>
                  <a:srgbClr val="CC7831"/>
                </a:solidFill>
              </a:rPr>
              <a:t>new </a:t>
            </a:r>
            <a:r>
              <a:t>MyMixinOverride).number == </a:t>
            </a:r>
            <a:r>
              <a:rPr>
                <a:solidFill>
                  <a:srgbClr val="6897BB"/>
                </a:solidFill>
              </a:rPr>
              <a:t>75</a:t>
            </a:r>
            <a:r>
              <a:t>)</a:t>
            </a:r>
          </a:p>
        </p:txBody>
      </p:sp>
      <p:sp>
        <p:nvSpPr>
          <p:cNvPr id="235" name="Shape 235"/>
          <p:cNvSpPr/>
          <p:nvPr/>
        </p:nvSpPr>
        <p:spPr>
          <a:xfrm flipV="1">
            <a:off x="406400" y="5721549"/>
            <a:ext cx="12192001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6" name="Shape 236"/>
          <p:cNvSpPr/>
          <p:nvPr/>
        </p:nvSpPr>
        <p:spPr>
          <a:xfrm>
            <a:off x="406400" y="1366530"/>
            <a:ext cx="12192000" cy="4129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trait </a:t>
            </a:r>
            <a:r>
              <a:t>MyFirstTrait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getName</a:t>
            </a:r>
            <a:r>
              <a:t>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t>= </a:t>
            </a:r>
            <a:r>
              <a:rPr>
                <a:solidFill>
                  <a:srgbClr val="6A8759"/>
                </a:solidFill>
              </a:rPr>
              <a:t>"Trait 1"</a:t>
            </a:r>
            <a:br>
              <a:rPr>
                <a:solidFill>
                  <a:srgbClr val="6A8759"/>
                </a:solidFill>
              </a:rPr>
            </a:br>
            <a:r>
              <a:t>}</a:t>
            </a:r>
            <a:br/>
            <a:br/>
            <a:r>
              <a:rPr b="1">
                <a:solidFill>
                  <a:srgbClr val="CC7831"/>
                </a:solidFill>
              </a:rPr>
              <a:t>trait </a:t>
            </a:r>
            <a:r>
              <a:t>MySecondTrait</a:t>
            </a:r>
            <a:r>
              <a:t>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number </a:t>
            </a:r>
            <a:r>
              <a:t>= </a:t>
            </a:r>
            <a:r>
              <a:rPr>
                <a:solidFill>
                  <a:srgbClr val="6897BB"/>
                </a:solidFill>
              </a:rPr>
              <a:t>50</a:t>
            </a:r>
            <a:br>
              <a:rPr>
                <a:solidFill>
                  <a:srgbClr val="6897BB"/>
                </a:solidFill>
              </a:rPr>
            </a:br>
            <a:r>
              <a:t>}</a:t>
            </a:r>
            <a:br/>
            <a:br/>
            <a:r>
              <a:rPr b="1">
                <a:solidFill>
                  <a:srgbClr val="CC7831"/>
                </a:solidFill>
              </a:rPr>
              <a:t>class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t>MyMixinOverride </a:t>
            </a:r>
            <a:r>
              <a:rPr b="1">
                <a:solidFill>
                  <a:srgbClr val="CC7831"/>
                </a:solidFill>
              </a:rPr>
              <a:t>extends </a:t>
            </a:r>
            <a:r>
              <a:t>MyFirstTrait </a:t>
            </a:r>
            <a:r>
              <a:rPr b="1">
                <a:solidFill>
                  <a:srgbClr val="CC7831"/>
                </a:solidFill>
              </a:rPr>
              <a:t>with </a:t>
            </a:r>
            <a:r>
              <a:t>MySecondTrait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override def </a:t>
            </a:r>
            <a:r>
              <a:rPr>
                <a:solidFill>
                  <a:srgbClr val="FFC66E"/>
                </a:solidFill>
              </a:rPr>
              <a:t>getName</a:t>
            </a:r>
            <a:r>
              <a:t>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t>= </a:t>
            </a:r>
            <a:r>
              <a:rPr>
                <a:solidFill>
                  <a:srgbClr val="6A8759"/>
                </a:solidFill>
              </a:rPr>
              <a:t>"My Mixin”</a:t>
            </a:r>
            <a:endParaRPr>
              <a:solidFill>
                <a:srgbClr val="6A8759"/>
              </a:solidFill>
            </a:endParaRPr>
          </a:p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6A8759"/>
                </a:solidFill>
              </a:rPr>
              <a:t>  </a:t>
            </a:r>
            <a:r>
              <a:rPr>
                <a:solidFill>
                  <a:srgbClr val="CC7831"/>
                </a:solidFill>
              </a:rPr>
              <a:t>override val</a:t>
            </a:r>
            <a:r>
              <a:t> </a:t>
            </a:r>
            <a:r>
              <a:rPr i="1">
                <a:solidFill>
                  <a:srgbClr val="9876AA"/>
                </a:solidFill>
              </a:rPr>
              <a:t>number </a:t>
            </a:r>
            <a:r>
              <a:t>= </a:t>
            </a:r>
            <a:r>
              <a:rPr>
                <a:solidFill>
                  <a:srgbClr val="6897BB"/>
                </a:solidFill>
              </a:rPr>
              <a:t>75</a:t>
            </a:r>
            <a:br/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4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Classes</a:t>
            </a:r>
          </a:p>
        </p:txBody>
      </p:sp>
      <p:sp>
        <p:nvSpPr>
          <p:cNvPr id="239" name="Shape 239"/>
          <p:cNvSpPr/>
          <p:nvPr/>
        </p:nvSpPr>
        <p:spPr>
          <a:xfrm>
            <a:off x="406400" y="1366530"/>
            <a:ext cx="12192000" cy="47929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trait </a:t>
            </a:r>
            <a:r>
              <a:t>MyFirstTrait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getName</a:t>
            </a:r>
            <a:r>
              <a:t>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t>= </a:t>
            </a:r>
            <a:r>
              <a:rPr>
                <a:solidFill>
                  <a:srgbClr val="6A8759"/>
                </a:solidFill>
              </a:rPr>
              <a:t>"Trait 1"</a:t>
            </a:r>
            <a:br>
              <a:rPr>
                <a:solidFill>
                  <a:srgbClr val="6A8759"/>
                </a:solidFill>
              </a:rPr>
            </a:br>
            <a:r>
              <a:t>}</a:t>
            </a:r>
            <a:br/>
            <a:br/>
            <a:r>
              <a:rPr b="1">
                <a:solidFill>
                  <a:srgbClr val="CC7831"/>
                </a:solidFill>
              </a:rPr>
              <a:t>trait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t>MySecondTrait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getName</a:t>
            </a:r>
            <a:r>
              <a:t>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t>= </a:t>
            </a:r>
            <a:r>
              <a:rPr>
                <a:solidFill>
                  <a:srgbClr val="6A8759"/>
                </a:solidFill>
              </a:rPr>
              <a:t>"Trait 2"</a:t>
            </a:r>
            <a:br>
              <a:rPr>
                <a:solidFill>
                  <a:srgbClr val="6A8759"/>
                </a:solidFill>
              </a:rPr>
            </a:br>
            <a:r>
              <a:t>}</a:t>
            </a:r>
            <a:br/>
            <a:br/>
            <a:r>
              <a:t>// Note this creates a compiler error</a:t>
            </a:r>
            <a:br/>
            <a:r>
              <a:t>// class MyMixinError extends MyFirstTrait with MySecondTrait</a:t>
            </a:r>
          </a:p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class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t>MyMixinError </a:t>
            </a:r>
            <a:r>
              <a:rPr b="1">
                <a:solidFill>
                  <a:srgbClr val="CC7831"/>
                </a:solidFill>
              </a:rPr>
              <a:t>extends </a:t>
            </a:r>
            <a:r>
              <a:t>MyFirstTrait </a:t>
            </a:r>
            <a:r>
              <a:rPr b="1">
                <a:solidFill>
                  <a:srgbClr val="CC7831"/>
                </a:solidFill>
              </a:rPr>
              <a:t>with </a:t>
            </a:r>
            <a:r>
              <a:t>MySecondTrait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override def </a:t>
            </a:r>
            <a:r>
              <a:rPr>
                <a:solidFill>
                  <a:srgbClr val="FFC66E"/>
                </a:solidFill>
              </a:rPr>
              <a:t>getName</a:t>
            </a:r>
            <a:r>
              <a:t>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t>= </a:t>
            </a:r>
            <a:r>
              <a:rPr b="1">
                <a:solidFill>
                  <a:srgbClr val="CC7831"/>
                </a:solidFill>
              </a:rPr>
              <a:t>super</a:t>
            </a:r>
            <a:r>
              <a:t>.getName</a:t>
            </a:r>
            <a:br/>
            <a:r>
              <a:t>}</a:t>
            </a:r>
          </a:p>
        </p:txBody>
      </p:sp>
      <p:sp>
        <p:nvSpPr>
          <p:cNvPr id="240" name="Shape 240"/>
          <p:cNvSpPr/>
          <p:nvPr/>
        </p:nvSpPr>
        <p:spPr>
          <a:xfrm>
            <a:off x="406400" y="6852224"/>
            <a:ext cx="12192000" cy="1834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assert((</a:t>
            </a:r>
            <a:r>
              <a:rPr b="1">
                <a:solidFill>
                  <a:srgbClr val="CC7831"/>
                </a:solidFill>
              </a:rPr>
              <a:t>new </a:t>
            </a:r>
            <a:r>
              <a:t>MyMixinError).getName == </a:t>
            </a:r>
            <a:r>
              <a:rPr>
                <a:solidFill>
                  <a:srgbClr val="6A8759"/>
                </a:solidFill>
              </a:rPr>
              <a:t>“???”</a:t>
            </a:r>
            <a:r>
              <a:t>)</a:t>
            </a:r>
          </a:p>
        </p:txBody>
      </p:sp>
      <p:sp>
        <p:nvSpPr>
          <p:cNvPr id="241" name="Shape 241"/>
          <p:cNvSpPr/>
          <p:nvPr/>
        </p:nvSpPr>
        <p:spPr>
          <a:xfrm flipV="1">
            <a:off x="406400" y="6478854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2" name="Shape 242"/>
          <p:cNvSpPr/>
          <p:nvPr/>
        </p:nvSpPr>
        <p:spPr>
          <a:xfrm>
            <a:off x="406400" y="6852224"/>
            <a:ext cx="12192000" cy="18347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assert((</a:t>
            </a:r>
            <a:r>
              <a:rPr b="1">
                <a:solidFill>
                  <a:srgbClr val="CC7831"/>
                </a:solidFill>
              </a:rPr>
              <a:t>new </a:t>
            </a:r>
            <a:r>
              <a:t>MyMixinError).getName == </a:t>
            </a:r>
            <a:r>
              <a:rPr>
                <a:solidFill>
                  <a:srgbClr val="6A8759"/>
                </a:solidFill>
              </a:rPr>
              <a:t>“Trait 2”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2" grpId="2"/>
      <p:bldP build="whole" bldLvl="1" animBg="1" rev="0" advAuto="0" spid="240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Collections</a:t>
            </a:r>
          </a:p>
        </p:txBody>
      </p:sp>
      <p:sp>
        <p:nvSpPr>
          <p:cNvPr id="245" name="Shape 245"/>
          <p:cNvSpPr/>
          <p:nvPr/>
        </p:nvSpPr>
        <p:spPr>
          <a:xfrm>
            <a:off x="406400" y="5259883"/>
            <a:ext cx="12192000" cy="3681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for </a:t>
            </a:r>
            <a:r>
              <a:t>(i &lt;- </a:t>
            </a:r>
            <a:r>
              <a:rPr>
                <a:solidFill>
                  <a:srgbClr val="6897BB"/>
                </a:solidFill>
              </a:rPr>
              <a:t>0 </a:t>
            </a:r>
            <a:r>
              <a:t>to </a:t>
            </a:r>
            <a:r>
              <a:rPr>
                <a:solidFill>
                  <a:srgbClr val="6897BB"/>
                </a:solidFill>
              </a:rPr>
              <a:t>2</a:t>
            </a:r>
            <a:r>
              <a:t>) assert(</a:t>
            </a:r>
            <a:r>
              <a:rPr i="1">
                <a:solidFill>
                  <a:srgbClr val="9876AA"/>
                </a:solidFill>
              </a:rPr>
              <a:t>arrayOfSize3</a:t>
            </a:r>
            <a:r>
              <a:t>.contains(i))</a:t>
            </a:r>
            <a:br/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arrayOfSize3</a:t>
            </a:r>
            <a:r>
              <a:t>(</a:t>
            </a:r>
            <a:r>
              <a:rPr>
                <a:solidFill>
                  <a:srgbClr val="6897BB"/>
                </a:solidFill>
              </a:rPr>
              <a:t>0</a:t>
            </a:r>
            <a:r>
              <a:t>) == </a:t>
            </a:r>
            <a:r>
              <a:rPr>
                <a:solidFill>
                  <a:srgbClr val="6897BB"/>
                </a:solidFill>
              </a:rPr>
              <a:t>0</a:t>
            </a:r>
            <a:r>
              <a:t>)</a:t>
            </a:r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arrayOfSize3</a:t>
            </a:r>
            <a:r>
              <a:t>(</a:t>
            </a:r>
            <a:r>
              <a:rPr>
                <a:solidFill>
                  <a:srgbClr val="6897BB"/>
                </a:solidFill>
              </a:rPr>
              <a:t>1</a:t>
            </a:r>
            <a:r>
              <a:t>) == </a:t>
            </a:r>
            <a:r>
              <a:rPr>
                <a:solidFill>
                  <a:srgbClr val="6897BB"/>
                </a:solidFill>
              </a:rPr>
              <a:t>1</a:t>
            </a:r>
            <a:r>
              <a:t>)</a:t>
            </a:r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arrayOfSize3</a:t>
            </a:r>
            <a:r>
              <a:t>(</a:t>
            </a:r>
            <a:r>
              <a:rPr>
                <a:solidFill>
                  <a:srgbClr val="6897BB"/>
                </a:solidFill>
              </a:rPr>
              <a:t>2</a:t>
            </a:r>
            <a:r>
              <a:t>) == </a:t>
            </a:r>
            <a:r>
              <a:rPr>
                <a:solidFill>
                  <a:srgbClr val="6897BB"/>
                </a:solidFill>
              </a:rPr>
              <a:t>2</a:t>
            </a:r>
            <a:r>
              <a:t>)</a:t>
            </a:r>
            <a:br/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arrayOfSize3</a:t>
            </a:r>
            <a:r>
              <a:t>.head == </a:t>
            </a:r>
            <a:r>
              <a:rPr>
                <a:solidFill>
                  <a:srgbClr val="6897BB"/>
                </a:solidFill>
              </a:rPr>
              <a:t>0</a:t>
            </a:r>
            <a:r>
              <a:t>)</a:t>
            </a:r>
          </a:p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>
                <a:solidFill>
                  <a:srgbClr val="9876AA"/>
                </a:solidFill>
              </a:rPr>
              <a:t>arrayOfSize3</a:t>
            </a:r>
            <a:r>
              <a:t>.tail sameElements </a:t>
            </a:r>
            <a:r>
              <a:rPr i="1"/>
              <a:t>Array</a:t>
            </a:r>
            <a:r>
              <a:t>(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2</a:t>
            </a:r>
            <a:r>
              <a:t>))</a:t>
            </a:r>
          </a:p>
        </p:txBody>
      </p:sp>
      <p:sp>
        <p:nvSpPr>
          <p:cNvPr id="246" name="Shape 246"/>
          <p:cNvSpPr/>
          <p:nvPr/>
        </p:nvSpPr>
        <p:spPr>
          <a:xfrm flipV="1">
            <a:off x="406400" y="4886514"/>
            <a:ext cx="12192000" cy="262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7" name="Shape 247"/>
          <p:cNvSpPr/>
          <p:nvPr/>
        </p:nvSpPr>
        <p:spPr>
          <a:xfrm>
            <a:off x="406400" y="1366530"/>
            <a:ext cx="12192000" cy="3146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808080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rPr i="1">
                <a:solidFill>
                  <a:srgbClr val="9876AA"/>
                </a:solidFill>
              </a:rPr>
              <a:t>arrayOfSize3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 b="1">
                <a:solidFill>
                  <a:srgbClr val="CC7831"/>
                </a:solidFill>
              </a:rPr>
              <a:t>new </a:t>
            </a:r>
            <a:r>
              <a:rPr>
                <a:solidFill>
                  <a:srgbClr val="A9B7C6"/>
                </a:solidFill>
              </a:rPr>
              <a:t>Array[Int](</a:t>
            </a:r>
            <a:r>
              <a:rPr>
                <a:solidFill>
                  <a:srgbClr val="6897BB"/>
                </a:solidFill>
              </a:rPr>
              <a:t>3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t>// Note you can edit what's in the array</a:t>
            </a:r>
            <a:br/>
            <a:r>
              <a:rPr i="1">
                <a:solidFill>
                  <a:srgbClr val="9876AA"/>
                </a:solidFill>
              </a:rPr>
              <a:t>arrayOfSize3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897BB"/>
                </a:solidFill>
              </a:rPr>
              <a:t>0</a:t>
            </a:r>
            <a:r>
              <a:rPr>
                <a:solidFill>
                  <a:srgbClr val="A9B7C6"/>
                </a:solidFill>
              </a:rPr>
              <a:t>) = </a:t>
            </a:r>
            <a:r>
              <a:rPr>
                <a:solidFill>
                  <a:srgbClr val="6897BB"/>
                </a:solidFill>
              </a:rPr>
              <a:t>0</a:t>
            </a:r>
            <a:br>
              <a:rPr>
                <a:solidFill>
                  <a:srgbClr val="6897BB"/>
                </a:solidFill>
              </a:rPr>
            </a:br>
            <a:r>
              <a:rPr i="1">
                <a:solidFill>
                  <a:srgbClr val="9876AA"/>
                </a:solidFill>
              </a:rPr>
              <a:t>arrayOfSize3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A9B7C6"/>
                </a:solidFill>
              </a:rPr>
              <a:t>) = </a:t>
            </a:r>
            <a:r>
              <a:rPr>
                <a:solidFill>
                  <a:srgbClr val="6897BB"/>
                </a:solidFill>
              </a:rPr>
              <a:t>1</a:t>
            </a:r>
            <a:br>
              <a:rPr>
                <a:solidFill>
                  <a:srgbClr val="6897BB"/>
                </a:solidFill>
              </a:rPr>
            </a:br>
            <a:r>
              <a:rPr i="1">
                <a:solidFill>
                  <a:srgbClr val="9876AA"/>
                </a:solidFill>
              </a:rPr>
              <a:t>arrayOfSize3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A9B7C6"/>
                </a:solidFill>
              </a:rPr>
              <a:t>) = </a:t>
            </a:r>
            <a:r>
              <a:rPr>
                <a:solidFill>
                  <a:srgbClr val="6897BB"/>
                </a:solidFill>
              </a:rPr>
              <a:t>2</a:t>
            </a:r>
            <a:br>
              <a:rPr>
                <a:solidFill>
                  <a:srgbClr val="6897BB"/>
                </a:solidFill>
              </a:rPr>
            </a:br>
            <a:br>
              <a:rPr>
                <a:solidFill>
                  <a:srgbClr val="6897BB"/>
                </a:solidFill>
              </a:rPr>
            </a:b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arrayOfGivenElements </a:t>
            </a:r>
            <a:r>
              <a:rPr>
                <a:solidFill>
                  <a:srgbClr val="A9B7C6"/>
                </a:solidFill>
              </a:rPr>
              <a:t>= Array.</a:t>
            </a:r>
            <a:r>
              <a:rPr i="1">
                <a:solidFill>
                  <a:srgbClr val="A9B7C6"/>
                </a:solidFill>
              </a:rPr>
              <a:t>apply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897BB"/>
                </a:solidFill>
              </a:rPr>
              <a:t>0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sz="2300">
                <a:solidFill>
                  <a:srgbClr val="808080"/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i="1"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 i="0">
                <a:solidFill>
                  <a:srgbClr val="CC7831"/>
                </a:solidFill>
              </a:rPr>
              <a:t>val</a:t>
            </a:r>
            <a:r>
              <a:rPr b="1" i="0">
                <a:solidFill>
                  <a:srgbClr val="CC7831"/>
                </a:solidFill>
              </a:rPr>
              <a:t> </a:t>
            </a:r>
            <a:r>
              <a:t>arrayWithoutApply </a:t>
            </a:r>
            <a:r>
              <a:rPr i="0">
                <a:solidFill>
                  <a:srgbClr val="A9B7C6"/>
                </a:solidFill>
              </a:rPr>
              <a:t>= </a:t>
            </a:r>
            <a:r>
              <a:rPr i="0">
                <a:solidFill>
                  <a:srgbClr val="A9B7C6"/>
                </a:solidFill>
              </a:rPr>
              <a:t>Array(</a:t>
            </a:r>
            <a:r>
              <a:rPr i="0">
                <a:solidFill>
                  <a:srgbClr val="6897BB"/>
                </a:solidFill>
              </a:rPr>
              <a:t>0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i="0">
                <a:solidFill>
                  <a:srgbClr val="6897BB"/>
                </a:solidFill>
              </a:rPr>
              <a:t>1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i="0">
                <a:solidFill>
                  <a:srgbClr val="6897BB"/>
                </a:solidFill>
              </a:rPr>
              <a:t>2</a:t>
            </a:r>
            <a:r>
              <a:rPr i="0"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248" name="Shape 248"/>
          <p:cNvSpPr/>
          <p:nvPr/>
        </p:nvSpPr>
        <p:spPr>
          <a:xfrm>
            <a:off x="406400" y="5259883"/>
            <a:ext cx="12192000" cy="7876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i="1"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>
                <a:solidFill>
                  <a:srgbClr val="AAB7C6"/>
                </a:solidFill>
              </a:rPr>
              <a:t>assert(</a:t>
            </a:r>
            <a:r>
              <a:t>arrayOfSize3 </a:t>
            </a:r>
            <a:r>
              <a:rPr i="0">
                <a:solidFill>
                  <a:srgbClr val="A9B7C6"/>
                </a:solidFill>
              </a:rPr>
              <a:t>sameElements </a:t>
            </a:r>
            <a:r>
              <a:t>arrayOfGivenElements</a:t>
            </a:r>
            <a:r>
              <a:rPr i="0">
                <a:solidFill>
                  <a:srgbClr val="A9B7C6"/>
                </a:solidFill>
              </a:rPr>
              <a:t>)</a:t>
            </a:r>
            <a:endParaRPr i="0">
              <a:solidFill>
                <a:srgbClr val="A9B7C6"/>
              </a:solidFill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406400" y="6252676"/>
            <a:ext cx="12192000" cy="1277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808080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// Have to use `sameElements` instead</a:t>
            </a:r>
            <a:br/>
            <a:r>
              <a:rPr b="1">
                <a:solidFill>
                  <a:srgbClr val="CC7831"/>
                </a:solidFill>
              </a:rPr>
              <a:t>val </a:t>
            </a:r>
            <a:r>
              <a:rPr>
                <a:solidFill>
                  <a:srgbClr val="A9B7C6"/>
                </a:solidFill>
              </a:rPr>
              <a:t>arrayComparison = </a:t>
            </a:r>
            <a:r>
              <a:rPr i="1">
                <a:solidFill>
                  <a:srgbClr val="9876AA"/>
                </a:solidFill>
              </a:rPr>
              <a:t>arrayOfSize3 </a:t>
            </a:r>
            <a:r>
              <a:rPr>
                <a:solidFill>
                  <a:srgbClr val="A9B7C6"/>
                </a:solidFill>
              </a:rPr>
              <a:t>== </a:t>
            </a:r>
            <a:r>
              <a:rPr i="1">
                <a:solidFill>
                  <a:srgbClr val="9876AA"/>
                </a:solidFill>
              </a:rPr>
              <a:t>arrayOfGivenElements</a:t>
            </a:r>
            <a:br>
              <a:rPr i="1">
                <a:solidFill>
                  <a:srgbClr val="9876AA"/>
                </a:solidFill>
              </a:rPr>
            </a:br>
            <a:r>
              <a:rPr>
                <a:solidFill>
                  <a:srgbClr val="A9B7C6"/>
                </a:solidFill>
              </a:rPr>
              <a:t>assert(!arrayComparison)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xit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5" grpId="1"/>
      <p:bldP build="whole" bldLvl="1" animBg="1" rev="0" advAuto="0" spid="245" grpId="2"/>
      <p:bldP build="whole" bldLvl="1" animBg="1" rev="0" advAuto="0" spid="249" grpId="4"/>
      <p:bldP build="whole" bldLvl="1" animBg="1" rev="0" advAuto="0" spid="248" grpId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Collections</a:t>
            </a:r>
          </a:p>
        </p:txBody>
      </p:sp>
      <p:sp>
        <p:nvSpPr>
          <p:cNvPr id="252" name="Shape 252"/>
          <p:cNvSpPr/>
          <p:nvPr/>
        </p:nvSpPr>
        <p:spPr>
          <a:xfrm>
            <a:off x="406400" y="4666782"/>
            <a:ext cx="12192000" cy="3681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for </a:t>
            </a:r>
            <a:r>
              <a:t>(i &lt;- </a:t>
            </a:r>
            <a:r>
              <a:rPr>
                <a:solidFill>
                  <a:srgbClr val="6897BB"/>
                </a:solidFill>
              </a:rPr>
              <a:t>0 </a:t>
            </a:r>
            <a:r>
              <a:t>to </a:t>
            </a:r>
            <a:r>
              <a:rPr>
                <a:solidFill>
                  <a:srgbClr val="6897BB"/>
                </a:solidFill>
              </a:rPr>
              <a:t>3</a:t>
            </a:r>
            <a:r>
              <a:t>) assert(</a:t>
            </a:r>
            <a:r>
              <a:rPr i="1">
                <a:solidFill>
                  <a:srgbClr val="9876AA"/>
                </a:solidFill>
              </a:rPr>
              <a:t>listOfGivenElements</a:t>
            </a:r>
            <a:r>
              <a:t>.contains(i))</a:t>
            </a:r>
            <a:br/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listOfGivenElements</a:t>
            </a:r>
            <a:r>
              <a:t>(</a:t>
            </a:r>
            <a:r>
              <a:rPr>
                <a:solidFill>
                  <a:srgbClr val="6897BB"/>
                </a:solidFill>
              </a:rPr>
              <a:t>0</a:t>
            </a:r>
            <a:r>
              <a:t>) == </a:t>
            </a:r>
            <a:r>
              <a:rPr>
                <a:solidFill>
                  <a:srgbClr val="6897BB"/>
                </a:solidFill>
              </a:rPr>
              <a:t>0</a:t>
            </a:r>
            <a:r>
              <a:t>)</a:t>
            </a:r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listOfGivenElements</a:t>
            </a:r>
            <a:r>
              <a:t>(</a:t>
            </a:r>
            <a:r>
              <a:rPr>
                <a:solidFill>
                  <a:srgbClr val="6897BB"/>
                </a:solidFill>
              </a:rPr>
              <a:t>1</a:t>
            </a:r>
            <a:r>
              <a:t>) == </a:t>
            </a:r>
            <a:r>
              <a:rPr>
                <a:solidFill>
                  <a:srgbClr val="6897BB"/>
                </a:solidFill>
              </a:rPr>
              <a:t>1</a:t>
            </a:r>
            <a:r>
              <a:t>)</a:t>
            </a:r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listOfGivenElements</a:t>
            </a:r>
            <a:r>
              <a:t>(</a:t>
            </a:r>
            <a:r>
              <a:rPr>
                <a:solidFill>
                  <a:srgbClr val="6897BB"/>
                </a:solidFill>
              </a:rPr>
              <a:t>2</a:t>
            </a:r>
            <a:r>
              <a:t>) == </a:t>
            </a:r>
            <a:r>
              <a:rPr>
                <a:solidFill>
                  <a:srgbClr val="6897BB"/>
                </a:solidFill>
              </a:rPr>
              <a:t>2</a:t>
            </a:r>
            <a:r>
              <a:t>)</a:t>
            </a:r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listOfGivenElements</a:t>
            </a:r>
            <a:r>
              <a:t>(</a:t>
            </a:r>
            <a:r>
              <a:rPr>
                <a:solidFill>
                  <a:srgbClr val="6897BB"/>
                </a:solidFill>
              </a:rPr>
              <a:t>3</a:t>
            </a:r>
            <a:r>
              <a:t>) == </a:t>
            </a:r>
            <a:r>
              <a:rPr>
                <a:solidFill>
                  <a:srgbClr val="6897BB"/>
                </a:solidFill>
              </a:rPr>
              <a:t>3</a:t>
            </a:r>
            <a:r>
              <a:t>)</a:t>
            </a:r>
            <a:br/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listOfGivenElements</a:t>
            </a:r>
            <a:r>
              <a:t>.head == </a:t>
            </a:r>
            <a:r>
              <a:rPr>
                <a:solidFill>
                  <a:srgbClr val="6897BB"/>
                </a:solidFill>
              </a:rPr>
              <a:t>0</a:t>
            </a:r>
            <a:r>
              <a:t>)</a:t>
            </a:r>
          </a:p>
        </p:txBody>
      </p:sp>
      <p:sp>
        <p:nvSpPr>
          <p:cNvPr id="253" name="Shape 253"/>
          <p:cNvSpPr/>
          <p:nvPr/>
        </p:nvSpPr>
        <p:spPr>
          <a:xfrm flipV="1">
            <a:off x="406400" y="4293413"/>
            <a:ext cx="12192000" cy="262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54" name="Shape 254"/>
          <p:cNvSpPr/>
          <p:nvPr/>
        </p:nvSpPr>
        <p:spPr>
          <a:xfrm>
            <a:off x="406400" y="1366530"/>
            <a:ext cx="12192000" cy="2553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 </a:t>
            </a:r>
            <a:r>
              <a:rPr i="1"/>
              <a:t>listOfGivenElements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 i="1"/>
              <a:t>List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897BB"/>
                </a:solidFill>
              </a:rPr>
              <a:t>0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3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br>
              <a:rPr>
                <a:solidFill>
                  <a:srgbClr val="A9B7C6"/>
                </a:solidFill>
              </a:rPr>
            </a:br>
            <a:r>
              <a:rPr b="1">
                <a:solidFill>
                  <a:srgbClr val="CC7831"/>
                </a:solidFill>
              </a:rPr>
              <a:t>val </a:t>
            </a:r>
            <a:r>
              <a:rPr i="1"/>
              <a:t>listOfAppends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>
                <a:solidFill>
                  <a:srgbClr val="6897BB"/>
                </a:solidFill>
              </a:rPr>
              <a:t>0 </a:t>
            </a:r>
            <a:r>
              <a:rPr>
                <a:solidFill>
                  <a:srgbClr val="A9B7C6"/>
                </a:solidFill>
              </a:rPr>
              <a:t>:: </a:t>
            </a:r>
            <a:r>
              <a:rPr>
                <a:solidFill>
                  <a:srgbClr val="6897BB"/>
                </a:solidFill>
              </a:rPr>
              <a:t>1 </a:t>
            </a:r>
            <a:r>
              <a:rPr>
                <a:solidFill>
                  <a:srgbClr val="A9B7C6"/>
                </a:solidFill>
              </a:rPr>
              <a:t>:: </a:t>
            </a:r>
            <a:r>
              <a:rPr>
                <a:solidFill>
                  <a:srgbClr val="6897BB"/>
                </a:solidFill>
              </a:rPr>
              <a:t>2 </a:t>
            </a:r>
            <a:r>
              <a:rPr>
                <a:solidFill>
                  <a:srgbClr val="A9B7C6"/>
                </a:solidFill>
              </a:rPr>
              <a:t>:: </a:t>
            </a:r>
            <a:r>
              <a:rPr>
                <a:solidFill>
                  <a:srgbClr val="6897BB"/>
                </a:solidFill>
              </a:rPr>
              <a:t>3 </a:t>
            </a:r>
            <a:r>
              <a:rPr>
                <a:solidFill>
                  <a:srgbClr val="A9B7C6"/>
                </a:solidFill>
              </a:rPr>
              <a:t>:: </a:t>
            </a:r>
            <a:r>
              <a:rPr i="1"/>
              <a:t>Nil</a:t>
            </a:r>
            <a:br>
              <a:rPr i="1"/>
            </a:br>
            <a:br>
              <a:rPr i="1"/>
            </a:br>
            <a:r>
              <a:rPr b="1">
                <a:solidFill>
                  <a:srgbClr val="CC7831"/>
                </a:solidFill>
              </a:rPr>
              <a:t>val </a:t>
            </a:r>
            <a:r>
              <a:rPr i="1"/>
              <a:t>listA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 i="1"/>
              <a:t>List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897BB"/>
                </a:solidFill>
              </a:rPr>
              <a:t>0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 b="1">
                <a:solidFill>
                  <a:srgbClr val="CC7831"/>
                </a:solidFill>
              </a:rPr>
              <a:t>val </a:t>
            </a:r>
            <a:r>
              <a:rPr>
                <a:solidFill>
                  <a:srgbClr val="A9B7C6"/>
                </a:solidFill>
              </a:rPr>
              <a:t>listB</a:t>
            </a:r>
            <a:r>
              <a:rPr>
                <a:solidFill>
                  <a:srgbClr val="A9B7C6"/>
                </a:solidFill>
              </a:rPr>
              <a:t> = </a:t>
            </a:r>
            <a:r>
              <a:rPr i="1"/>
              <a:t>List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3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 b="1">
                <a:solidFill>
                  <a:srgbClr val="CC7831"/>
                </a:solidFill>
              </a:rPr>
              <a:t>val </a:t>
            </a:r>
            <a:r>
              <a:rPr i="1"/>
              <a:t>listOfAppendedLists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 i="1"/>
              <a:t>listA </a:t>
            </a:r>
            <a:r>
              <a:rPr>
                <a:solidFill>
                  <a:srgbClr val="A9B7C6"/>
                </a:solidFill>
              </a:rPr>
              <a:t>::: </a:t>
            </a:r>
            <a:r>
              <a:rPr>
                <a:solidFill>
                  <a:srgbClr val="A9B7C6"/>
                </a:solidFill>
              </a:rPr>
              <a:t>listB</a:t>
            </a:r>
          </a:p>
        </p:txBody>
      </p:sp>
      <p:sp>
        <p:nvSpPr>
          <p:cNvPr id="255" name="Shape 255"/>
          <p:cNvSpPr/>
          <p:nvPr/>
        </p:nvSpPr>
        <p:spPr>
          <a:xfrm>
            <a:off x="406400" y="4666782"/>
            <a:ext cx="12192000" cy="1207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i="1"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>
                <a:solidFill>
                  <a:srgbClr val="AAB7C6"/>
                </a:solidFill>
              </a:rPr>
              <a:t>assert(</a:t>
            </a:r>
            <a:r>
              <a:t>listOfGivenElements </a:t>
            </a:r>
            <a:r>
              <a:rPr i="0">
                <a:solidFill>
                  <a:srgbClr val="A9B7C6"/>
                </a:solidFill>
              </a:rPr>
              <a:t>== </a:t>
            </a:r>
            <a:r>
              <a:t>listOfAppends</a:t>
            </a:r>
            <a:r>
              <a:rPr i="0">
                <a:solidFill>
                  <a:srgbClr val="A9B7C6"/>
                </a:solidFill>
              </a:rPr>
              <a:t>)</a:t>
            </a:r>
            <a:endParaRPr i="0"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i="1"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>
                <a:solidFill>
                  <a:srgbClr val="AAB7C6"/>
                </a:solidFill>
              </a:rPr>
              <a:t>assert(</a:t>
            </a:r>
            <a:r>
              <a:t>listOfGivenElements </a:t>
            </a:r>
            <a:r>
              <a:rPr i="0">
                <a:solidFill>
                  <a:srgbClr val="A9B7C6"/>
                </a:solidFill>
              </a:rPr>
              <a:t>== </a:t>
            </a:r>
            <a:r>
              <a:t>listOfAppendedLists</a:t>
            </a:r>
            <a:r>
              <a:rPr i="0">
                <a:solidFill>
                  <a:srgbClr val="A9B7C6"/>
                </a:solidFill>
              </a:rPr>
              <a:t>)</a:t>
            </a:r>
            <a:endParaRPr i="0">
              <a:solidFill>
                <a:srgbClr val="A9B7C6"/>
              </a:solidFill>
            </a:endParaRPr>
          </a:p>
        </p:txBody>
      </p:sp>
      <p:sp>
        <p:nvSpPr>
          <p:cNvPr id="256" name="Shape 256"/>
          <p:cNvSpPr/>
          <p:nvPr/>
        </p:nvSpPr>
        <p:spPr>
          <a:xfrm>
            <a:off x="406400" y="5903817"/>
            <a:ext cx="12192000" cy="1207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>
                <a:solidFill>
                  <a:srgbClr val="9876AA"/>
                </a:solidFill>
              </a:rPr>
              <a:t>listA </a:t>
            </a:r>
            <a:r>
              <a:t>== </a:t>
            </a:r>
            <a:r>
              <a:rPr i="1">
                <a:solidFill>
                  <a:srgbClr val="9876AA"/>
                </a:solidFill>
              </a:rPr>
              <a:t>List</a:t>
            </a:r>
            <a:r>
              <a:t>(</a:t>
            </a:r>
            <a:r>
              <a:rPr>
                <a:solidFill>
                  <a:srgbClr val="6897BB"/>
                </a:solidFill>
              </a:rPr>
              <a:t>0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1</a:t>
            </a:r>
            <a:r>
              <a:t>))</a:t>
            </a:r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listB </a:t>
            </a:r>
            <a:r>
              <a:t>== </a:t>
            </a:r>
            <a:r>
              <a:rPr i="1">
                <a:solidFill>
                  <a:srgbClr val="9876AA"/>
                </a:solidFill>
              </a:rPr>
              <a:t>List</a:t>
            </a:r>
            <a:r>
              <a:t>(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3</a:t>
            </a:r>
            <a:r>
              <a:t>))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xit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2" grpId="1"/>
      <p:bldP build="whole" bldLvl="1" animBg="1" rev="0" advAuto="0" spid="252" grpId="2"/>
      <p:bldP build="whole" bldLvl="1" animBg="1" rev="0" advAuto="0" spid="255" grpId="3"/>
      <p:bldP build="whole" bldLvl="1" animBg="1" rev="0" advAuto="0" spid="256" grpId="4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Collections</a:t>
            </a:r>
          </a:p>
        </p:txBody>
      </p:sp>
      <p:sp>
        <p:nvSpPr>
          <p:cNvPr id="259" name="Shape 259"/>
          <p:cNvSpPr/>
          <p:nvPr/>
        </p:nvSpPr>
        <p:spPr>
          <a:xfrm>
            <a:off x="406400" y="2876082"/>
            <a:ext cx="12192000" cy="868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i="1"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>
                <a:solidFill>
                  <a:srgbClr val="AAB7C6"/>
                </a:solidFill>
              </a:rPr>
              <a:t>assert(</a:t>
            </a:r>
            <a:r>
              <a:t>arrayOfSize3</a:t>
            </a:r>
            <a:r>
              <a:rPr i="0">
                <a:solidFill>
                  <a:srgbClr val="A9B7C6"/>
                </a:solidFill>
              </a:rPr>
              <a:t>.sum == </a:t>
            </a:r>
            <a:r>
              <a:rPr i="0">
                <a:solidFill>
                  <a:srgbClr val="6897BB"/>
                </a:solidFill>
              </a:rPr>
              <a:t>3</a:t>
            </a:r>
            <a:r>
              <a:rPr i="0">
                <a:solidFill>
                  <a:srgbClr val="A9B7C6"/>
                </a:solidFill>
              </a:rPr>
              <a:t>)</a:t>
            </a:r>
            <a:br>
              <a:rPr i="0">
                <a:solidFill>
                  <a:srgbClr val="A9B7C6"/>
                </a:solidFill>
              </a:rPr>
            </a:br>
            <a:r>
              <a:rPr i="0">
                <a:solidFill>
                  <a:srgbClr val="A9B7C6"/>
                </a:solidFill>
              </a:rPr>
              <a:t>assert(</a:t>
            </a:r>
            <a:r>
              <a:t>listOfGivenElements</a:t>
            </a:r>
            <a:r>
              <a:rPr i="0">
                <a:solidFill>
                  <a:srgbClr val="A9B7C6"/>
                </a:solidFill>
              </a:rPr>
              <a:t>.sum == </a:t>
            </a:r>
            <a:r>
              <a:rPr i="0">
                <a:solidFill>
                  <a:srgbClr val="6897BB"/>
                </a:solidFill>
              </a:rPr>
              <a:t>6</a:t>
            </a:r>
            <a:r>
              <a:rPr i="0"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260" name="Shape 260"/>
          <p:cNvSpPr/>
          <p:nvPr/>
        </p:nvSpPr>
        <p:spPr>
          <a:xfrm flipV="1">
            <a:off x="406400" y="2502713"/>
            <a:ext cx="12192000" cy="262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61" name="Shape 261"/>
          <p:cNvSpPr/>
          <p:nvPr/>
        </p:nvSpPr>
        <p:spPr>
          <a:xfrm>
            <a:off x="406400" y="1366530"/>
            <a:ext cx="12192000" cy="868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 </a:t>
            </a:r>
            <a:r>
              <a:rPr i="1"/>
              <a:t>arrayOfSize3 </a:t>
            </a:r>
            <a:r>
              <a:rPr>
                <a:solidFill>
                  <a:srgbClr val="A9B7C6"/>
                </a:solidFill>
              </a:rPr>
              <a:t>= Array.</a:t>
            </a:r>
            <a:r>
              <a:rPr i="1">
                <a:solidFill>
                  <a:srgbClr val="A9B7C6"/>
                </a:solidFill>
              </a:rPr>
              <a:t>apply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897BB"/>
                </a:solidFill>
              </a:rPr>
              <a:t>0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A9B7C6"/>
                </a:solidFill>
              </a:rPr>
              <a:t>)</a:t>
            </a:r>
          </a:p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 </a:t>
            </a:r>
            <a:r>
              <a:rPr i="1"/>
              <a:t>listOfGivenElements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 i="1"/>
              <a:t>List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897BB"/>
                </a:solidFill>
              </a:rPr>
              <a:t>0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3</a:t>
            </a:r>
            <a:r>
              <a:rPr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262" name="Shape 262"/>
          <p:cNvSpPr/>
          <p:nvPr/>
        </p:nvSpPr>
        <p:spPr>
          <a:xfrm>
            <a:off x="406400" y="3955582"/>
            <a:ext cx="12192000" cy="1128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/>
              <a:t>arrayOfSize3</a:t>
            </a:r>
            <a:r>
              <a:rPr>
                <a:solidFill>
                  <a:srgbClr val="A9B7C6"/>
                </a:solidFill>
              </a:rPr>
              <a:t>.count(_ &gt;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A9B7C6"/>
                </a:solidFill>
              </a:rPr>
              <a:t>) ==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assert(</a:t>
            </a:r>
            <a:r>
              <a:rPr i="1"/>
              <a:t>listOfGivenElements</a:t>
            </a:r>
            <a:r>
              <a:rPr>
                <a:solidFill>
                  <a:srgbClr val="A9B7C6"/>
                </a:solidFill>
              </a:rPr>
              <a:t>.count(_ &gt;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A9B7C6"/>
                </a:solidFill>
              </a:rPr>
              <a:t>) == 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A9B7C6"/>
                </a:solidFill>
              </a:rPr>
              <a:t>)</a:t>
            </a:r>
            <a:endParaRPr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/>
              <a:t>listOfGivenElements</a:t>
            </a:r>
            <a:r>
              <a:rPr>
                <a:solidFill>
                  <a:srgbClr val="A9B7C6"/>
                </a:solidFill>
              </a:rPr>
              <a:t>.count(i =&gt; i &gt; 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A9B7C6"/>
                </a:solidFill>
              </a:rPr>
              <a:t>) == 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263" name="Shape 263"/>
          <p:cNvSpPr/>
          <p:nvPr/>
        </p:nvSpPr>
        <p:spPr>
          <a:xfrm>
            <a:off x="406400" y="5295027"/>
            <a:ext cx="121920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i="1"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>
                <a:solidFill>
                  <a:srgbClr val="AAB7C6"/>
                </a:solidFill>
              </a:rPr>
              <a:t>assert(</a:t>
            </a:r>
            <a:r>
              <a:t>listOfGivenElements</a:t>
            </a:r>
            <a:r>
              <a:rPr i="0">
                <a:solidFill>
                  <a:srgbClr val="A9B7C6"/>
                </a:solidFill>
              </a:rPr>
              <a:t>.filter(_ &gt; </a:t>
            </a:r>
            <a:r>
              <a:rPr i="0">
                <a:solidFill>
                  <a:srgbClr val="6897BB"/>
                </a:solidFill>
              </a:rPr>
              <a:t>1</a:t>
            </a:r>
            <a:r>
              <a:rPr i="0">
                <a:solidFill>
                  <a:srgbClr val="A9B7C6"/>
                </a:solidFill>
              </a:rPr>
              <a:t>) == </a:t>
            </a:r>
            <a:r>
              <a:t>List</a:t>
            </a:r>
            <a:r>
              <a:rPr i="0">
                <a:solidFill>
                  <a:srgbClr val="A9B7C6"/>
                </a:solidFill>
              </a:rPr>
              <a:t>(</a:t>
            </a:r>
            <a:r>
              <a:rPr i="0">
                <a:solidFill>
                  <a:srgbClr val="6897BB"/>
                </a:solidFill>
              </a:rPr>
              <a:t>2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i="0">
                <a:solidFill>
                  <a:srgbClr val="6897BB"/>
                </a:solidFill>
              </a:rPr>
              <a:t>3</a:t>
            </a:r>
            <a:r>
              <a:rPr i="0">
                <a:solidFill>
                  <a:srgbClr val="A9B7C6"/>
                </a:solidFill>
              </a:rPr>
              <a:t>))</a:t>
            </a:r>
          </a:p>
        </p:txBody>
      </p:sp>
      <p:sp>
        <p:nvSpPr>
          <p:cNvPr id="264" name="Shape 264"/>
          <p:cNvSpPr/>
          <p:nvPr/>
        </p:nvSpPr>
        <p:spPr>
          <a:xfrm>
            <a:off x="406400" y="5962939"/>
            <a:ext cx="12192001" cy="868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i="1"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>
                <a:solidFill>
                  <a:srgbClr val="AAB7C6"/>
                </a:solidFill>
              </a:rPr>
              <a:t>assert(</a:t>
            </a:r>
            <a:r>
              <a:t>listOfGivenElements</a:t>
            </a:r>
            <a:r>
              <a:rPr i="0">
                <a:solidFill>
                  <a:srgbClr val="A9B7C6"/>
                </a:solidFill>
              </a:rPr>
              <a:t>.map(_ + </a:t>
            </a:r>
            <a:r>
              <a:rPr i="0">
                <a:solidFill>
                  <a:srgbClr val="6897BB"/>
                </a:solidFill>
              </a:rPr>
              <a:t>10</a:t>
            </a:r>
            <a:r>
              <a:rPr i="0">
                <a:solidFill>
                  <a:srgbClr val="A9B7C6"/>
                </a:solidFill>
              </a:rPr>
              <a:t>) == </a:t>
            </a:r>
            <a:r>
              <a:t>List</a:t>
            </a:r>
            <a:r>
              <a:rPr i="0">
                <a:solidFill>
                  <a:srgbClr val="A9B7C6"/>
                </a:solidFill>
              </a:rPr>
              <a:t>(</a:t>
            </a:r>
            <a:r>
              <a:rPr i="0">
                <a:solidFill>
                  <a:srgbClr val="6897BB"/>
                </a:solidFill>
              </a:rPr>
              <a:t>10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i="0">
                <a:solidFill>
                  <a:srgbClr val="6897BB"/>
                </a:solidFill>
              </a:rPr>
              <a:t>11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i="0">
                <a:solidFill>
                  <a:srgbClr val="6897BB"/>
                </a:solidFill>
              </a:rPr>
              <a:t>12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i="0">
                <a:solidFill>
                  <a:srgbClr val="6897BB"/>
                </a:solidFill>
              </a:rPr>
              <a:t>13</a:t>
            </a:r>
            <a:r>
              <a:rPr i="0">
                <a:solidFill>
                  <a:srgbClr val="A9B7C6"/>
                </a:solidFill>
              </a:rPr>
              <a:t>))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3" grpId="2"/>
      <p:bldP build="whole" bldLvl="1" animBg="1" rev="0" advAuto="0" spid="264" grpId="3"/>
      <p:bldP build="whole" bldLvl="1" animBg="1" rev="0" advAuto="0" spid="262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Collections</a:t>
            </a:r>
          </a:p>
        </p:txBody>
      </p:sp>
      <p:sp>
        <p:nvSpPr>
          <p:cNvPr id="267" name="Shape 267"/>
          <p:cNvSpPr/>
          <p:nvPr/>
        </p:nvSpPr>
        <p:spPr>
          <a:xfrm>
            <a:off x="406400" y="2876082"/>
            <a:ext cx="12192000" cy="4001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>
                <a:solidFill>
                  <a:srgbClr val="9876AA"/>
                </a:solidFill>
              </a:rPr>
              <a:t>tuple2</a:t>
            </a:r>
            <a:r>
              <a:t>._1 == </a:t>
            </a:r>
            <a:r>
              <a:rPr>
                <a:solidFill>
                  <a:srgbClr val="6A8759"/>
                </a:solidFill>
              </a:rPr>
              <a:t>"first"</a:t>
            </a:r>
            <a:r>
              <a:t>)</a:t>
            </a:r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tuple2</a:t>
            </a:r>
            <a:r>
              <a:t>._2 == </a:t>
            </a:r>
            <a:r>
              <a:rPr>
                <a:solidFill>
                  <a:srgbClr val="6A8759"/>
                </a:solidFill>
              </a:rPr>
              <a:t>"second"</a:t>
            </a:r>
            <a:r>
              <a:t>)</a:t>
            </a:r>
            <a:br/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tuple2 </a:t>
            </a:r>
            <a:r>
              <a:t>== (</a:t>
            </a:r>
            <a:r>
              <a:rPr>
                <a:solidFill>
                  <a:srgbClr val="6A8759"/>
                </a:solidFill>
              </a:rPr>
              <a:t>"first"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A8759"/>
                </a:solidFill>
              </a:rPr>
              <a:t>"second"</a:t>
            </a:r>
            <a:r>
              <a:t>))</a:t>
            </a:r>
          </a:p>
          <a:p>
            <a:pPr defTabSz="457200">
              <a:spcBef>
                <a:spcPts val="0"/>
              </a:spcBef>
              <a:defRPr sz="230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spcBef>
                <a:spcPts val="0"/>
              </a:spcBef>
              <a:defRPr sz="230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>
                <a:solidFill>
                  <a:srgbClr val="9876AA"/>
                </a:solidFill>
              </a:rPr>
              <a:t>tuple5 </a:t>
            </a:r>
            <a:r>
              <a:rPr>
                <a:solidFill>
                  <a:srgbClr val="A9B7C6"/>
                </a:solidFill>
              </a:rPr>
              <a:t>== (</a:t>
            </a:r>
            <a:r>
              <a:rPr>
                <a:solidFill>
                  <a:srgbClr val="6A8759"/>
                </a:solidFill>
              </a:rPr>
              <a:t>"one"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A8759"/>
                </a:solidFill>
              </a:rPr>
              <a:t>"three"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4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A8759"/>
                </a:solidFill>
              </a:rPr>
              <a:t>"five"</a:t>
            </a:r>
            <a:r>
              <a:rPr>
                <a:solidFill>
                  <a:srgbClr val="A9B7C6"/>
                </a:solidFill>
              </a:rPr>
              <a:t>))</a:t>
            </a:r>
            <a:endParaRPr>
              <a:solidFill>
                <a:srgbClr val="A9B7C6"/>
              </a:solidFill>
            </a:endParaRPr>
          </a:p>
        </p:txBody>
      </p:sp>
      <p:sp>
        <p:nvSpPr>
          <p:cNvPr id="268" name="Shape 268"/>
          <p:cNvSpPr/>
          <p:nvPr/>
        </p:nvSpPr>
        <p:spPr>
          <a:xfrm flipV="1">
            <a:off x="406400" y="2502713"/>
            <a:ext cx="12192000" cy="262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69" name="Shape 269"/>
          <p:cNvSpPr/>
          <p:nvPr/>
        </p:nvSpPr>
        <p:spPr>
          <a:xfrm>
            <a:off x="406400" y="1366530"/>
            <a:ext cx="12192000" cy="868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rPr i="1">
                <a:solidFill>
                  <a:srgbClr val="9876AA"/>
                </a:solidFill>
              </a:rPr>
              <a:t>tuple2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>
                <a:solidFill>
                  <a:srgbClr val="A9B7C6"/>
                </a:solidFill>
              </a:rPr>
              <a:t>(</a:t>
            </a:r>
            <a:r>
              <a:t>"first"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"second"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tuple5 </a:t>
            </a:r>
            <a:r>
              <a:rPr>
                <a:solidFill>
                  <a:srgbClr val="A9B7C6"/>
                </a:solidFill>
              </a:rPr>
              <a:t>= (</a:t>
            </a:r>
            <a:r>
              <a:t>"one"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CC7831"/>
                </a:solidFill>
              </a:rPr>
              <a:t>, </a:t>
            </a:r>
            <a:r>
              <a:t>"three"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4</a:t>
            </a:r>
            <a:r>
              <a:rPr>
                <a:solidFill>
                  <a:srgbClr val="CC7831"/>
                </a:solidFill>
              </a:rPr>
              <a:t>, </a:t>
            </a:r>
            <a:r>
              <a:t>"five"</a:t>
            </a:r>
            <a:r>
              <a:rPr>
                <a:solidFill>
                  <a:srgbClr val="A9B7C6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Outline</a:t>
            </a:r>
          </a:p>
        </p:txBody>
      </p:sp>
      <p:sp>
        <p:nvSpPr>
          <p:cNvPr id="170" name="Shape 170"/>
          <p:cNvSpPr/>
          <p:nvPr>
            <p:ph type="body" idx="1"/>
          </p:nvPr>
        </p:nvSpPr>
        <p:spPr>
          <a:xfrm>
            <a:off x="406400" y="1333369"/>
            <a:ext cx="12192000" cy="7518531"/>
          </a:xfrm>
          <a:prstGeom prst="rect">
            <a:avLst/>
          </a:prstGeom>
        </p:spPr>
        <p:txBody>
          <a:bodyPr/>
          <a:lstStyle/>
          <a:p>
            <a:pPr/>
            <a:r>
              <a:t>Scala 101</a:t>
            </a:r>
          </a:p>
          <a:p>
            <a:pPr/>
            <a:r>
              <a:t>Who is Scala Right For?</a:t>
            </a:r>
          </a:p>
          <a:p>
            <a:pPr/>
            <a:r>
              <a:t>Learning More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Collections</a:t>
            </a:r>
          </a:p>
        </p:txBody>
      </p:sp>
      <p:sp>
        <p:nvSpPr>
          <p:cNvPr id="272" name="Shape 272"/>
          <p:cNvSpPr/>
          <p:nvPr/>
        </p:nvSpPr>
        <p:spPr>
          <a:xfrm>
            <a:off x="406400" y="5925120"/>
            <a:ext cx="12192000" cy="2846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>
                <a:solidFill>
                  <a:srgbClr val="9876AA"/>
                </a:solidFill>
              </a:rPr>
              <a:t>map</a:t>
            </a:r>
            <a:r>
              <a:t>(</a:t>
            </a:r>
            <a:r>
              <a:rPr>
                <a:solidFill>
                  <a:srgbClr val="6897BB"/>
                </a:solidFill>
              </a:rPr>
              <a:t>0</a:t>
            </a:r>
            <a:r>
              <a:t>) == </a:t>
            </a:r>
            <a:r>
              <a:rPr>
                <a:solidFill>
                  <a:srgbClr val="6A8759"/>
                </a:solidFill>
              </a:rPr>
              <a:t>"zero"</a:t>
            </a:r>
            <a:r>
              <a:t>)</a:t>
            </a:r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map</a:t>
            </a:r>
            <a:r>
              <a:t>(</a:t>
            </a:r>
            <a:r>
              <a:rPr>
                <a:solidFill>
                  <a:srgbClr val="6897BB"/>
                </a:solidFill>
              </a:rPr>
              <a:t>1</a:t>
            </a:r>
            <a:r>
              <a:t>) == </a:t>
            </a:r>
            <a:r>
              <a:rPr>
                <a:solidFill>
                  <a:srgbClr val="6A8759"/>
                </a:solidFill>
              </a:rPr>
              <a:t>"one"</a:t>
            </a:r>
            <a:r>
              <a:t>)</a:t>
            </a:r>
            <a:br/>
            <a:r>
              <a:t>assert(</a:t>
            </a:r>
            <a:r>
              <a:rPr i="1">
                <a:solidFill>
                  <a:srgbClr val="9876AA"/>
                </a:solidFill>
              </a:rPr>
              <a:t>map</a:t>
            </a:r>
            <a:r>
              <a:t>(</a:t>
            </a:r>
            <a:r>
              <a:rPr>
                <a:solidFill>
                  <a:srgbClr val="6897BB"/>
                </a:solidFill>
              </a:rPr>
              <a:t>2</a:t>
            </a:r>
            <a:r>
              <a:t>) == </a:t>
            </a:r>
            <a:r>
              <a:rPr>
                <a:solidFill>
                  <a:srgbClr val="6A8759"/>
                </a:solidFill>
              </a:rPr>
              <a:t>"two"</a:t>
            </a:r>
            <a:r>
              <a:t>)</a:t>
            </a:r>
          </a:p>
          <a:p>
            <a:pPr defTabSz="457200">
              <a:spcBef>
                <a:spcPts val="0"/>
              </a:spcBef>
              <a:defRPr i="1"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spcBef>
                <a:spcPts val="0"/>
              </a:spcBef>
              <a:defRPr i="1"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>
                <a:solidFill>
                  <a:srgbClr val="AAB7C6"/>
                </a:solidFill>
              </a:rPr>
              <a:t>assert(</a:t>
            </a:r>
            <a:r>
              <a:t>map </a:t>
            </a:r>
            <a:r>
              <a:rPr i="0">
                <a:solidFill>
                  <a:srgbClr val="A9B7C6"/>
                </a:solidFill>
              </a:rPr>
              <a:t>== </a:t>
            </a:r>
            <a:r>
              <a:t>mapFromList</a:t>
            </a:r>
            <a:r>
              <a:rPr i="0"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273" name="Shape 273"/>
          <p:cNvSpPr/>
          <p:nvPr/>
        </p:nvSpPr>
        <p:spPr>
          <a:xfrm flipV="1">
            <a:off x="406400" y="555175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4" name="Shape 274"/>
          <p:cNvSpPr/>
          <p:nvPr/>
        </p:nvSpPr>
        <p:spPr>
          <a:xfrm>
            <a:off x="406400" y="1366530"/>
            <a:ext cx="12192000" cy="3812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rPr i="1"/>
              <a:t>map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>
                <a:solidFill>
                  <a:srgbClr val="A9B7C6"/>
                </a:solidFill>
              </a:rPr>
              <a:t>Map[Int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A9B7C6"/>
                </a:solidFill>
              </a:rPr>
              <a:t>String](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</a:t>
            </a:r>
            <a:r>
              <a:rPr>
                <a:solidFill>
                  <a:srgbClr val="6897BB"/>
                </a:solidFill>
              </a:rPr>
              <a:t>0 </a:t>
            </a:r>
            <a:r>
              <a:rPr>
                <a:solidFill>
                  <a:srgbClr val="A9B7C6"/>
                </a:solidFill>
              </a:rPr>
              <a:t>-&gt; </a:t>
            </a:r>
            <a:r>
              <a:rPr>
                <a:solidFill>
                  <a:srgbClr val="6A8759"/>
                </a:solidFill>
              </a:rPr>
              <a:t>"zero"</a:t>
            </a:r>
            <a:r>
              <a:rPr>
                <a:solidFill>
                  <a:srgbClr val="CC7831"/>
                </a:solidFill>
              </a:rPr>
              <a:t>,</a:t>
            </a:r>
            <a:br>
              <a:rPr>
                <a:solidFill>
                  <a:srgbClr val="CC7831"/>
                </a:solidFill>
              </a:rPr>
            </a:br>
            <a:r>
              <a:rPr>
                <a:solidFill>
                  <a:srgbClr val="CC7831"/>
                </a:solidFill>
              </a:rPr>
              <a:t>  </a:t>
            </a:r>
            <a:r>
              <a:rPr>
                <a:solidFill>
                  <a:srgbClr val="6897BB"/>
                </a:solidFill>
              </a:rPr>
              <a:t>1 </a:t>
            </a:r>
            <a:r>
              <a:rPr>
                <a:solidFill>
                  <a:srgbClr val="A9B7C6"/>
                </a:solidFill>
              </a:rPr>
              <a:t>-&gt; </a:t>
            </a:r>
            <a:r>
              <a:rPr>
                <a:solidFill>
                  <a:srgbClr val="6A8759"/>
                </a:solidFill>
              </a:rPr>
              <a:t>"one"</a:t>
            </a:r>
            <a:r>
              <a:rPr>
                <a:solidFill>
                  <a:srgbClr val="CC7831"/>
                </a:solidFill>
              </a:rPr>
              <a:t>,</a:t>
            </a:r>
            <a:br>
              <a:rPr>
                <a:solidFill>
                  <a:srgbClr val="CC7831"/>
                </a:solidFill>
              </a:rPr>
            </a:br>
            <a:r>
              <a:rPr>
                <a:solidFill>
                  <a:srgbClr val="CC7831"/>
                </a:solidFill>
              </a:rPr>
              <a:t>  </a:t>
            </a:r>
            <a:r>
              <a:rPr>
                <a:solidFill>
                  <a:srgbClr val="6897BB"/>
                </a:solidFill>
              </a:rPr>
              <a:t>2 </a:t>
            </a:r>
            <a:r>
              <a:rPr>
                <a:solidFill>
                  <a:srgbClr val="A9B7C6"/>
                </a:solidFill>
              </a:rPr>
              <a:t>-&gt; </a:t>
            </a:r>
            <a:r>
              <a:rPr>
                <a:solidFill>
                  <a:srgbClr val="6A8759"/>
                </a:solidFill>
              </a:rPr>
              <a:t>"two"</a:t>
            </a:r>
            <a:br>
              <a:rPr>
                <a:solidFill>
                  <a:srgbClr val="6A8759"/>
                </a:solidFill>
              </a:rPr>
            </a:b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br>
              <a:rPr>
                <a:solidFill>
                  <a:srgbClr val="A9B7C6"/>
                </a:solidFill>
              </a:rPr>
            </a:br>
            <a:r>
              <a:rPr b="1">
                <a:solidFill>
                  <a:srgbClr val="CC7831"/>
                </a:solidFill>
              </a:rPr>
              <a:t>val </a:t>
            </a:r>
            <a:r>
              <a:rPr i="1"/>
              <a:t>mapFromList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 i="1"/>
              <a:t>List</a:t>
            </a:r>
            <a:r>
              <a:rPr>
                <a:solidFill>
                  <a:srgbClr val="A9B7C6"/>
                </a:solidFill>
              </a:rPr>
              <a:t>(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(</a:t>
            </a:r>
            <a:r>
              <a:rPr>
                <a:solidFill>
                  <a:srgbClr val="6897BB"/>
                </a:solidFill>
              </a:rPr>
              <a:t>0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A8759"/>
                </a:solidFill>
              </a:rPr>
              <a:t>"zero"</a:t>
            </a:r>
            <a:r>
              <a:rPr>
                <a:solidFill>
                  <a:srgbClr val="A9B7C6"/>
                </a:solidFill>
              </a:rPr>
              <a:t>)</a:t>
            </a:r>
            <a:r>
              <a:rPr>
                <a:solidFill>
                  <a:srgbClr val="CC7831"/>
                </a:solidFill>
              </a:rPr>
              <a:t>,</a:t>
            </a:r>
            <a:br>
              <a:rPr>
                <a:solidFill>
                  <a:srgbClr val="CC7831"/>
                </a:solidFill>
              </a:rPr>
            </a:br>
            <a:r>
              <a:rPr>
                <a:solidFill>
                  <a:srgbClr val="CC7831"/>
                </a:solidFill>
              </a:rPr>
              <a:t>  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A8759"/>
                </a:solidFill>
              </a:rPr>
              <a:t>"one"</a:t>
            </a:r>
            <a:r>
              <a:rPr>
                <a:solidFill>
                  <a:srgbClr val="A9B7C6"/>
                </a:solidFill>
              </a:rPr>
              <a:t>)</a:t>
            </a:r>
            <a:r>
              <a:rPr>
                <a:solidFill>
                  <a:srgbClr val="CC7831"/>
                </a:solidFill>
              </a:rPr>
              <a:t>,</a:t>
            </a:r>
            <a:br>
              <a:rPr>
                <a:solidFill>
                  <a:srgbClr val="CC7831"/>
                </a:solidFill>
              </a:rPr>
            </a:br>
            <a:r>
              <a:rPr>
                <a:solidFill>
                  <a:srgbClr val="CC7831"/>
                </a:solidFill>
              </a:rPr>
              <a:t>  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897BB"/>
                </a:solidFill>
              </a:rPr>
              <a:t>2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A8759"/>
                </a:solidFill>
              </a:rPr>
              <a:t>"two"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).toMap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2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Collections</a:t>
            </a:r>
          </a:p>
        </p:txBody>
      </p:sp>
      <p:sp>
        <p:nvSpPr>
          <p:cNvPr id="277" name="Shape 277"/>
          <p:cNvSpPr/>
          <p:nvPr/>
        </p:nvSpPr>
        <p:spPr>
          <a:xfrm>
            <a:off x="406400" y="1366530"/>
            <a:ext cx="12192000" cy="119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mutableSet </a:t>
            </a:r>
            <a:r>
              <a:t>= mutable.Set[</a:t>
            </a:r>
            <a:r>
              <a:rPr>
                <a:solidFill>
                  <a:srgbClr val="CC7831"/>
                </a:solidFill>
              </a:rPr>
              <a:t>Int</a:t>
            </a:r>
            <a:r>
              <a:t>](</a:t>
            </a:r>
            <a:r>
              <a:rPr>
                <a:solidFill>
                  <a:srgbClr val="6897BB"/>
                </a:solidFill>
              </a:rPr>
              <a:t>1</a:t>
            </a:r>
            <a:r>
              <a:t>)</a:t>
            </a:r>
            <a:br/>
            <a:r>
              <a:rPr i="1">
                <a:solidFill>
                  <a:srgbClr val="9876AA"/>
                </a:solidFill>
              </a:rPr>
              <a:t>mutableSet </a:t>
            </a:r>
            <a:r>
              <a:t>+= </a:t>
            </a:r>
            <a:r>
              <a:rPr>
                <a:solidFill>
                  <a:srgbClr val="6897BB"/>
                </a:solidFill>
              </a:rPr>
              <a:t>2</a:t>
            </a:r>
            <a:br>
              <a:rPr>
                <a:solidFill>
                  <a:srgbClr val="6897BB"/>
                </a:solidFill>
              </a:rPr>
            </a:br>
            <a:r>
              <a:rPr i="1">
                <a:solidFill>
                  <a:srgbClr val="9876AA"/>
                </a:solidFill>
              </a:rPr>
              <a:t>mutableSet </a:t>
            </a:r>
            <a:r>
              <a:t>+= </a:t>
            </a:r>
            <a:r>
              <a:rPr>
                <a:solidFill>
                  <a:srgbClr val="6897BB"/>
                </a:solidFill>
              </a:rPr>
              <a:t>3</a:t>
            </a:r>
          </a:p>
        </p:txBody>
      </p:sp>
      <p:sp>
        <p:nvSpPr>
          <p:cNvPr id="278" name="Shape 278"/>
          <p:cNvSpPr/>
          <p:nvPr/>
        </p:nvSpPr>
        <p:spPr>
          <a:xfrm>
            <a:off x="369189" y="6794500"/>
            <a:ext cx="12046903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500"/>
            </a:lvl1pPr>
          </a:lstStyle>
          <a:p>
            <a:pPr/>
            <a:r>
              <a:t>“For some problems, mutable collections work better, while for others, immutable collections work better…”</a:t>
            </a:r>
          </a:p>
        </p:txBody>
      </p:sp>
      <p:sp>
        <p:nvSpPr>
          <p:cNvPr id="279" name="Shape 279"/>
          <p:cNvSpPr/>
          <p:nvPr/>
        </p:nvSpPr>
        <p:spPr>
          <a:xfrm>
            <a:off x="406400" y="2567821"/>
            <a:ext cx="12192000" cy="1792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immutableSetVal1 </a:t>
            </a:r>
            <a:r>
              <a:t>= immutable.Set[</a:t>
            </a:r>
            <a:r>
              <a:rPr>
                <a:solidFill>
                  <a:srgbClr val="CC7831"/>
                </a:solidFill>
              </a:rPr>
              <a:t>Int</a:t>
            </a:r>
            <a:r>
              <a:t>](</a:t>
            </a:r>
            <a:r>
              <a:rPr>
                <a:solidFill>
                  <a:srgbClr val="6897BB"/>
                </a:solidFill>
              </a:rPr>
              <a:t>1</a:t>
            </a:r>
            <a:r>
              <a:t>)</a:t>
            </a:r>
            <a:br/>
            <a:r>
              <a:t>// Does not compile</a:t>
            </a:r>
            <a:br/>
            <a:r>
              <a:t>// immutableSetVal1 += 2</a:t>
            </a:r>
            <a:br/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immutableSetVal2 </a:t>
            </a:r>
            <a:r>
              <a:t>= </a:t>
            </a:r>
            <a:r>
              <a:rPr i="1">
                <a:solidFill>
                  <a:srgbClr val="9876AA"/>
                </a:solidFill>
              </a:rPr>
              <a:t>immutableSetVal1 </a:t>
            </a:r>
            <a:r>
              <a:t>+ </a:t>
            </a:r>
            <a:r>
              <a:rPr>
                <a:solidFill>
                  <a:srgbClr val="6897BB"/>
                </a:solidFill>
              </a:rPr>
              <a:t>2</a:t>
            </a:r>
            <a:br>
              <a:rPr>
                <a:solidFill>
                  <a:srgbClr val="6897BB"/>
                </a:solidFill>
              </a:rPr>
            </a:b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immutableSetVal3 </a:t>
            </a:r>
            <a:r>
              <a:t>= </a:t>
            </a:r>
            <a:r>
              <a:rPr i="1">
                <a:solidFill>
                  <a:srgbClr val="9876AA"/>
                </a:solidFill>
              </a:rPr>
              <a:t>immutableSetVal2 </a:t>
            </a:r>
            <a:r>
              <a:t>+ </a:t>
            </a:r>
            <a:r>
              <a:rPr>
                <a:solidFill>
                  <a:srgbClr val="6897BB"/>
                </a:solidFill>
              </a:rPr>
              <a:t>3</a:t>
            </a:r>
          </a:p>
        </p:txBody>
      </p:sp>
      <p:sp>
        <p:nvSpPr>
          <p:cNvPr id="280" name="Shape 280"/>
          <p:cNvSpPr/>
          <p:nvPr/>
        </p:nvSpPr>
        <p:spPr>
          <a:xfrm>
            <a:off x="406400" y="4459296"/>
            <a:ext cx="12192000" cy="119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var </a:t>
            </a:r>
            <a:r>
              <a:rPr i="1">
                <a:solidFill>
                  <a:srgbClr val="9876AA"/>
                </a:solidFill>
              </a:rPr>
              <a:t>immutableSetVar </a:t>
            </a:r>
            <a:r>
              <a:t>= immutable.Set[</a:t>
            </a:r>
            <a:r>
              <a:rPr>
                <a:solidFill>
                  <a:srgbClr val="CC7831"/>
                </a:solidFill>
              </a:rPr>
              <a:t>Int</a:t>
            </a:r>
            <a:r>
              <a:t>](</a:t>
            </a:r>
            <a:r>
              <a:rPr>
                <a:solidFill>
                  <a:srgbClr val="6897BB"/>
                </a:solidFill>
              </a:rPr>
              <a:t>1</a:t>
            </a:r>
            <a:r>
              <a:t>)</a:t>
            </a:r>
            <a:br/>
            <a:r>
              <a:rPr i="1">
                <a:solidFill>
                  <a:srgbClr val="9876AA"/>
                </a:solidFill>
              </a:rPr>
              <a:t>immutableSetVar </a:t>
            </a:r>
            <a:r>
              <a:t>+= </a:t>
            </a:r>
            <a:r>
              <a:rPr>
                <a:solidFill>
                  <a:srgbClr val="6897BB"/>
                </a:solidFill>
              </a:rPr>
              <a:t>2</a:t>
            </a:r>
            <a:br>
              <a:rPr>
                <a:solidFill>
                  <a:srgbClr val="6897BB"/>
                </a:solidFill>
              </a:rPr>
            </a:br>
            <a:r>
              <a:rPr i="1">
                <a:solidFill>
                  <a:srgbClr val="9876AA"/>
                </a:solidFill>
              </a:rPr>
              <a:t>immutableSetVar </a:t>
            </a:r>
            <a:r>
              <a:t>+= </a:t>
            </a:r>
            <a:r>
              <a:rPr>
                <a:solidFill>
                  <a:srgbClr val="6897BB"/>
                </a:solidFill>
              </a:rPr>
              <a:t>3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9" grpId="1"/>
      <p:bldP build="whole" bldLvl="1" animBg="1" rev="0" advAuto="0" spid="278" grpId="3"/>
      <p:bldP build="whole" bldLvl="1" animBg="1" rev="0" advAuto="0" spid="280" grpId="2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Options</a:t>
            </a:r>
          </a:p>
        </p:txBody>
      </p:sp>
      <p:sp>
        <p:nvSpPr>
          <p:cNvPr id="283" name="Shape 283"/>
          <p:cNvSpPr/>
          <p:nvPr/>
        </p:nvSpPr>
        <p:spPr>
          <a:xfrm>
            <a:off x="406400" y="3587030"/>
            <a:ext cx="12192000" cy="2846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assert(myNullOption == None)</a:t>
            </a:r>
            <a:br>
              <a:rPr>
                <a:solidFill>
                  <a:srgbClr val="AAB7C6"/>
                </a:solidFill>
              </a:rPr>
            </a:br>
            <a:r>
              <a:rPr>
                <a:solidFill>
                  <a:srgbClr val="AAB7C6"/>
                </a:solidFill>
              </a:rPr>
              <a:t>assert(myNullOption.isEmpty)</a:t>
            </a:r>
            <a:br/>
            <a:br/>
            <a:r>
              <a:rPr>
                <a:solidFill>
                  <a:srgbClr val="AAB7C6"/>
                </a:solidFill>
              </a:rPr>
              <a:t>assert(myNullOption.get == </a:t>
            </a:r>
            <a:r>
              <a:rPr>
                <a:solidFill>
                  <a:srgbClr val="6A8759"/>
                </a:solidFill>
              </a:rPr>
              <a:t>"Options are cool"</a:t>
            </a:r>
            <a:r>
              <a:rPr>
                <a:solidFill>
                  <a:srgbClr val="A9B7C6"/>
                </a:solidFill>
              </a:rPr>
              <a:t>)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assert(myNullOption.isDefined)</a:t>
            </a:r>
          </a:p>
        </p:txBody>
      </p:sp>
      <p:sp>
        <p:nvSpPr>
          <p:cNvPr id="284" name="Shape 284"/>
          <p:cNvSpPr/>
          <p:nvPr/>
        </p:nvSpPr>
        <p:spPr>
          <a:xfrm flipV="1">
            <a:off x="406400" y="32136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85" name="Shape 285"/>
          <p:cNvSpPr/>
          <p:nvPr/>
        </p:nvSpPr>
        <p:spPr>
          <a:xfrm>
            <a:off x="406400" y="1366530"/>
            <a:ext cx="12192000" cy="1474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val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t>myNullOption = </a:t>
            </a:r>
            <a:r>
              <a:t>Option(</a:t>
            </a:r>
            <a:r>
              <a:rPr b="1">
                <a:solidFill>
                  <a:srgbClr val="CC7831"/>
                </a:solidFill>
              </a:rPr>
              <a:t>null</a:t>
            </a:r>
            <a:r>
              <a:t>)</a:t>
            </a:r>
            <a:br/>
            <a:r>
              <a:rPr b="1">
                <a:solidFill>
                  <a:srgbClr val="CC7831"/>
                </a:solidFill>
              </a:rPr>
              <a:t>val </a:t>
            </a:r>
            <a:r>
              <a:t>myValueOption = </a:t>
            </a:r>
            <a:r>
              <a:rPr i="1"/>
              <a:t>Option</a:t>
            </a:r>
            <a:r>
              <a:t>(</a:t>
            </a:r>
            <a:r>
              <a:rPr>
                <a:solidFill>
                  <a:srgbClr val="6A8759"/>
                </a:solidFill>
              </a:rPr>
              <a:t>"Options are cool"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3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Matching</a:t>
            </a:r>
          </a:p>
        </p:txBody>
      </p:sp>
      <p:sp>
        <p:nvSpPr>
          <p:cNvPr id="288" name="Shape 288"/>
          <p:cNvSpPr/>
          <p:nvPr/>
        </p:nvSpPr>
        <p:spPr>
          <a:xfrm>
            <a:off x="406400" y="3587030"/>
            <a:ext cx="12192000" cy="2846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assert(</a:t>
            </a:r>
            <a:r>
              <a:rPr>
                <a:solidFill>
                  <a:srgbClr val="FFC66E"/>
                </a:solidFill>
              </a:rPr>
              <a:t>sayHello</a:t>
            </a:r>
            <a:r>
              <a:t>(</a:t>
            </a:r>
            <a:r>
              <a:rPr i="1"/>
              <a:t>Option</a:t>
            </a:r>
            <a:r>
              <a:t>(</a:t>
            </a:r>
            <a:r>
              <a:rPr>
                <a:solidFill>
                  <a:srgbClr val="6A8759"/>
                </a:solidFill>
              </a:rPr>
              <a:t>"Greg"</a:t>
            </a:r>
            <a:r>
              <a:t>)) == </a:t>
            </a:r>
            <a:r>
              <a:rPr>
                <a:solidFill>
                  <a:srgbClr val="6A8759"/>
                </a:solidFill>
              </a:rPr>
              <a:t>"Hello, Greg”</a:t>
            </a:r>
            <a:r>
              <a:t>)</a:t>
            </a:r>
          </a:p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assert(</a:t>
            </a:r>
            <a:r>
              <a:rPr>
                <a:solidFill>
                  <a:srgbClr val="FFC66E"/>
                </a:solidFill>
              </a:rPr>
              <a:t>sayHello</a:t>
            </a:r>
            <a:r>
              <a:t>(None) == </a:t>
            </a:r>
            <a:r>
              <a:rPr>
                <a:solidFill>
                  <a:srgbClr val="6A8759"/>
                </a:solidFill>
              </a:rPr>
              <a:t>"Hello, Stranger"</a:t>
            </a:r>
            <a:r>
              <a:t>)</a:t>
            </a:r>
          </a:p>
        </p:txBody>
      </p:sp>
      <p:sp>
        <p:nvSpPr>
          <p:cNvPr id="289" name="Shape 289"/>
          <p:cNvSpPr/>
          <p:nvPr/>
        </p:nvSpPr>
        <p:spPr>
          <a:xfrm flipV="1">
            <a:off x="406400" y="32136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90" name="Shape 290"/>
          <p:cNvSpPr/>
          <p:nvPr/>
        </p:nvSpPr>
        <p:spPr>
          <a:xfrm>
            <a:off x="406400" y="1366530"/>
            <a:ext cx="12192000" cy="1474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sayHello</a:t>
            </a:r>
            <a:r>
              <a:rPr>
                <a:solidFill>
                  <a:srgbClr val="A9B7C6"/>
                </a:solidFill>
              </a:rPr>
              <a:t>(name: Option[</a:t>
            </a:r>
            <a:r>
              <a:rPr>
                <a:solidFill>
                  <a:srgbClr val="4F807D"/>
                </a:solidFill>
              </a:rPr>
              <a:t>String</a:t>
            </a:r>
            <a:r>
              <a:rPr>
                <a:solidFill>
                  <a:srgbClr val="A9B7C6"/>
                </a:solidFill>
              </a:rPr>
              <a:t>]):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rPr>
                <a:solidFill>
                  <a:srgbClr val="A9B7C6"/>
                </a:solidFill>
              </a:rPr>
              <a:t>= name </a:t>
            </a:r>
            <a:r>
              <a:rPr b="1">
                <a:solidFill>
                  <a:srgbClr val="CC7831"/>
                </a:solidFill>
              </a:rPr>
              <a:t>match </a:t>
            </a:r>
            <a:r>
              <a:rPr>
                <a:solidFill>
                  <a:srgbClr val="A9B7C6"/>
                </a:solidFill>
              </a:rPr>
              <a:t>{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>
                <a:solidFill>
                  <a:srgbClr val="A9B7C6"/>
                </a:solidFill>
              </a:rPr>
              <a:t>None =&gt; </a:t>
            </a:r>
            <a:r>
              <a:t>"Hello, Stranger"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>
                <a:solidFill>
                  <a:srgbClr val="A9B7C6"/>
                </a:solidFill>
              </a:rPr>
              <a:t>n =&gt; </a:t>
            </a:r>
            <a:r>
              <a:t>s"Hello, </a:t>
            </a:r>
            <a:r>
              <a:rPr b="1">
                <a:solidFill>
                  <a:srgbClr val="01B8BB"/>
                </a:solidFill>
              </a:rPr>
              <a:t>$</a:t>
            </a:r>
            <a:r>
              <a:rPr>
                <a:solidFill>
                  <a:srgbClr val="A9B7C6"/>
                </a:solidFill>
              </a:rPr>
              <a:t>{n.get}</a:t>
            </a:r>
            <a:r>
              <a:t>"</a:t>
            </a:r>
            <a:br/>
            <a:r>
              <a:rPr>
                <a:solidFill>
                  <a:srgbClr val="A9B7C6"/>
                </a:solidFill>
              </a:rP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8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Matching</a:t>
            </a:r>
          </a:p>
        </p:txBody>
      </p:sp>
      <p:sp>
        <p:nvSpPr>
          <p:cNvPr id="293" name="Shape 293"/>
          <p:cNvSpPr/>
          <p:nvPr/>
        </p:nvSpPr>
        <p:spPr>
          <a:xfrm>
            <a:off x="406400" y="5001895"/>
            <a:ext cx="12192000" cy="506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>
                <a:solidFill>
                  <a:srgbClr val="AAB7C6"/>
                </a:solidFill>
              </a:rPr>
              <a:t>sayHelloToAll</a:t>
            </a:r>
            <a:r>
              <a:rPr>
                <a:solidFill>
                  <a:srgbClr val="AAB7C6"/>
                </a:solidFill>
              </a:rPr>
              <a:t>(</a:t>
            </a:r>
            <a:r>
              <a:rPr i="1">
                <a:solidFill>
                  <a:srgbClr val="9876AA"/>
                </a:solidFill>
              </a:rPr>
              <a:t>List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A8759"/>
                </a:solidFill>
              </a:rPr>
              <a:t>"Greg"</a:t>
            </a:r>
            <a:r>
              <a:rPr>
                <a:solidFill>
                  <a:srgbClr val="A9B7C6"/>
                </a:solidFill>
              </a:rPr>
              <a:t>)) == </a:t>
            </a:r>
            <a:r>
              <a:rPr>
                <a:solidFill>
                  <a:srgbClr val="6A8759"/>
                </a:solidFill>
              </a:rPr>
              <a:t>"Hello, Greg!"</a:t>
            </a:r>
            <a:r>
              <a:rPr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294" name="Shape 294"/>
          <p:cNvSpPr/>
          <p:nvPr/>
        </p:nvSpPr>
        <p:spPr>
          <a:xfrm flipV="1">
            <a:off x="406400" y="3789878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95" name="Shape 295"/>
          <p:cNvSpPr/>
          <p:nvPr/>
        </p:nvSpPr>
        <p:spPr>
          <a:xfrm>
            <a:off x="406400" y="1366530"/>
            <a:ext cx="12192000" cy="2182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def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rPr>
                <a:solidFill>
                  <a:srgbClr val="FFC66E"/>
                </a:solidFill>
              </a:rPr>
              <a:t>sayHelloToAll</a:t>
            </a:r>
            <a:r>
              <a:rPr>
                <a:solidFill>
                  <a:srgbClr val="A9B7C6"/>
                </a:solidFill>
              </a:rPr>
              <a:t>(names: </a:t>
            </a:r>
            <a:r>
              <a:rPr>
                <a:solidFill>
                  <a:srgbClr val="4F807D"/>
                </a:solidFill>
              </a:rPr>
              <a:t>List</a:t>
            </a:r>
            <a:r>
              <a:rPr>
                <a:solidFill>
                  <a:srgbClr val="A9B7C6"/>
                </a:solidFill>
              </a:rPr>
              <a:t>[</a:t>
            </a:r>
            <a:r>
              <a:rPr>
                <a:solidFill>
                  <a:srgbClr val="4F807D"/>
                </a:solidFill>
              </a:rPr>
              <a:t>String</a:t>
            </a:r>
            <a:r>
              <a:rPr>
                <a:solidFill>
                  <a:srgbClr val="A9B7C6"/>
                </a:solidFill>
              </a:rPr>
              <a:t>]):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rPr>
                <a:solidFill>
                  <a:srgbClr val="A9B7C6"/>
                </a:solidFill>
              </a:rPr>
              <a:t>= names </a:t>
            </a:r>
            <a:r>
              <a:rPr b="1">
                <a:solidFill>
                  <a:srgbClr val="CC7831"/>
                </a:solidFill>
              </a:rPr>
              <a:t>match </a:t>
            </a:r>
            <a:r>
              <a:rPr>
                <a:solidFill>
                  <a:srgbClr val="A9B7C6"/>
                </a:solidFill>
              </a:rPr>
              <a:t>{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 i="1">
                <a:solidFill>
                  <a:srgbClr val="9876AA"/>
                </a:solidFill>
              </a:rPr>
              <a:t>Nil </a:t>
            </a:r>
            <a:r>
              <a:rPr>
                <a:solidFill>
                  <a:srgbClr val="A9B7C6"/>
                </a:solidFill>
              </a:rPr>
              <a:t>=&gt; </a:t>
            </a:r>
            <a:r>
              <a:t>"Anyone there?"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>
                <a:solidFill>
                  <a:srgbClr val="A9B7C6"/>
                </a:solidFill>
              </a:rPr>
              <a:t>List(n) =&gt; </a:t>
            </a:r>
            <a:r>
              <a:t>s"Hello, </a:t>
            </a:r>
            <a:r>
              <a:rPr b="1">
                <a:solidFill>
                  <a:srgbClr val="01B8BB"/>
                </a:solidFill>
              </a:rPr>
              <a:t>$</a:t>
            </a:r>
            <a:r>
              <a:rPr>
                <a:solidFill>
                  <a:srgbClr val="A9B7C6"/>
                </a:solidFill>
              </a:rPr>
              <a:t>n</a:t>
            </a:r>
            <a:r>
              <a:t>!"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>
                <a:solidFill>
                  <a:srgbClr val="A9B7C6"/>
                </a:solidFill>
              </a:rPr>
              <a:t>List(</a:t>
            </a:r>
            <a:r>
              <a:t>"Greg"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"Tim"</a:t>
            </a:r>
            <a:r>
              <a:rPr>
                <a:solidFill>
                  <a:srgbClr val="A9B7C6"/>
                </a:solidFill>
              </a:rPr>
              <a:t>) =&gt; </a:t>
            </a:r>
            <a:r>
              <a:t>"Shouldn't you guys be presenting?!"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>
                <a:solidFill>
                  <a:srgbClr val="A9B7C6"/>
                </a:solidFill>
              </a:rPr>
              <a:t>_ =&gt; </a:t>
            </a:r>
            <a:r>
              <a:t>s"Welcome everyone including </a:t>
            </a:r>
            <a:r>
              <a:rPr b="1">
                <a:solidFill>
                  <a:srgbClr val="01B8BB"/>
                </a:solidFill>
              </a:rPr>
              <a:t>$</a:t>
            </a:r>
            <a:r>
              <a:rPr>
                <a:solidFill>
                  <a:srgbClr val="A9B7C6"/>
                </a:solidFill>
              </a:rPr>
              <a:t>{names.mkString(</a:t>
            </a:r>
            <a:r>
              <a:t>", "</a:t>
            </a:r>
            <a:r>
              <a:rPr>
                <a:solidFill>
                  <a:srgbClr val="A9B7C6"/>
                </a:solidFill>
              </a:rPr>
              <a:t>)}</a:t>
            </a:r>
            <a:r>
              <a:t>"</a:t>
            </a:r>
            <a:br/>
            <a:r>
              <a:rPr>
                <a:solidFill>
                  <a:srgbClr val="A9B7C6"/>
                </a:solidFill>
              </a:rPr>
              <a:t>}</a:t>
            </a:r>
          </a:p>
        </p:txBody>
      </p:sp>
      <p:sp>
        <p:nvSpPr>
          <p:cNvPr id="296" name="Shape 296"/>
          <p:cNvSpPr/>
          <p:nvPr/>
        </p:nvSpPr>
        <p:spPr>
          <a:xfrm>
            <a:off x="406400" y="4240145"/>
            <a:ext cx="12192000" cy="506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>
                <a:solidFill>
                  <a:srgbClr val="AAB7C6"/>
                </a:solidFill>
              </a:rPr>
              <a:t>sayHelloToAll</a:t>
            </a:r>
            <a:r>
              <a:rPr>
                <a:solidFill>
                  <a:srgbClr val="AAB7C6"/>
                </a:solidFill>
              </a:rPr>
              <a:t>(</a:t>
            </a:r>
            <a:r>
              <a:rPr i="1">
                <a:solidFill>
                  <a:srgbClr val="9876AA"/>
                </a:solidFill>
              </a:rPr>
              <a:t>List</a:t>
            </a:r>
            <a:r>
              <a:rPr>
                <a:solidFill>
                  <a:srgbClr val="A9B7C6"/>
                </a:solidFill>
              </a:rPr>
              <a:t>()) == </a:t>
            </a:r>
            <a:r>
              <a:rPr>
                <a:solidFill>
                  <a:srgbClr val="6A8759"/>
                </a:solidFill>
              </a:rPr>
              <a:t>"Anyone there?"</a:t>
            </a:r>
            <a:r>
              <a:rPr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297" name="Shape 297"/>
          <p:cNvSpPr/>
          <p:nvPr/>
        </p:nvSpPr>
        <p:spPr>
          <a:xfrm>
            <a:off x="406400" y="6847840"/>
            <a:ext cx="12192000" cy="8415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>
                <a:solidFill>
                  <a:srgbClr val="AAB7C6"/>
                </a:solidFill>
              </a:rPr>
              <a:t>sayHelloToAll</a:t>
            </a:r>
            <a:r>
              <a:rPr>
                <a:solidFill>
                  <a:srgbClr val="AAB7C6"/>
                </a:solidFill>
              </a:rPr>
              <a:t>(</a:t>
            </a:r>
            <a:r>
              <a:rPr i="1">
                <a:solidFill>
                  <a:srgbClr val="9876AA"/>
                </a:solidFill>
              </a:rPr>
              <a:t>List</a:t>
            </a:r>
            <a:r>
              <a:rPr>
                <a:solidFill>
                  <a:srgbClr val="A9B7C6"/>
                </a:solidFill>
              </a:rPr>
              <a:t>(</a:t>
            </a:r>
            <a:r>
              <a:t>"Larry"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"Curly"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"Mo"</a:t>
            </a:r>
            <a:r>
              <a:rPr>
                <a:solidFill>
                  <a:srgbClr val="A9B7C6"/>
                </a:solidFill>
              </a:rPr>
              <a:t>)) </a:t>
            </a:r>
            <a:endParaRPr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   == </a:t>
            </a:r>
            <a:r>
              <a:t>"Welcome everyone including Larry, Curly, Mo"</a:t>
            </a:r>
            <a:r>
              <a:rPr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298" name="Shape 298"/>
          <p:cNvSpPr/>
          <p:nvPr/>
        </p:nvSpPr>
        <p:spPr>
          <a:xfrm>
            <a:off x="406400" y="5763645"/>
            <a:ext cx="12192000" cy="829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AB7C6"/>
                </a:solidFill>
              </a:rPr>
              <a:t>assert(</a:t>
            </a:r>
            <a:r>
              <a:rPr i="1">
                <a:solidFill>
                  <a:srgbClr val="AAB7C6"/>
                </a:solidFill>
              </a:rPr>
              <a:t>sayHelloToAll</a:t>
            </a:r>
            <a:r>
              <a:rPr>
                <a:solidFill>
                  <a:srgbClr val="AAB7C6"/>
                </a:solidFill>
              </a:rPr>
              <a:t>(</a:t>
            </a:r>
            <a:r>
              <a:rPr i="1">
                <a:solidFill>
                  <a:srgbClr val="9876AA"/>
                </a:solidFill>
              </a:rPr>
              <a:t>List</a:t>
            </a:r>
            <a:r>
              <a:rPr>
                <a:solidFill>
                  <a:srgbClr val="A9B7C6"/>
                </a:solidFill>
              </a:rPr>
              <a:t>(</a:t>
            </a:r>
            <a:r>
              <a:t>"Greg"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"Tim"</a:t>
            </a:r>
            <a:r>
              <a:rPr>
                <a:solidFill>
                  <a:srgbClr val="A9B7C6"/>
                </a:solidFill>
              </a:rPr>
              <a:t>)) </a:t>
            </a:r>
            <a:endParaRPr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    == </a:t>
            </a:r>
            <a:r>
              <a:t>"Shouldn't you guys be presenting?!"</a:t>
            </a:r>
            <a:r>
              <a:rPr>
                <a:solidFill>
                  <a:srgbClr val="A9B7C6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7" grpId="4"/>
      <p:bldP build="whole" bldLvl="1" animBg="1" rev="0" advAuto="0" spid="293" grpId="2"/>
      <p:bldP build="whole" bldLvl="1" animBg="1" rev="0" advAuto="0" spid="296" grpId="1"/>
      <p:bldP build="whole" bldLvl="1" animBg="1" rev="0" advAuto="0" spid="298" grpId="3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Matching</a:t>
            </a:r>
          </a:p>
        </p:txBody>
      </p:sp>
      <p:sp>
        <p:nvSpPr>
          <p:cNvPr id="301" name="Shape 301"/>
          <p:cNvSpPr/>
          <p:nvPr/>
        </p:nvSpPr>
        <p:spPr>
          <a:xfrm flipV="1">
            <a:off x="406400" y="5209671"/>
            <a:ext cx="12192000" cy="262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02" name="Shape 302"/>
          <p:cNvSpPr/>
          <p:nvPr/>
        </p:nvSpPr>
        <p:spPr>
          <a:xfrm>
            <a:off x="406400" y="1320669"/>
            <a:ext cx="12192000" cy="3470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def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rPr>
                <a:solidFill>
                  <a:srgbClr val="FFC66E"/>
                </a:solidFill>
              </a:rPr>
              <a:t>sayHelloToAll</a:t>
            </a:r>
            <a:r>
              <a:rPr>
                <a:solidFill>
                  <a:srgbClr val="A9B7C6"/>
                </a:solidFill>
              </a:rPr>
              <a:t>(names: </a:t>
            </a:r>
            <a:r>
              <a:rPr>
                <a:solidFill>
                  <a:srgbClr val="4F807D"/>
                </a:solidFill>
              </a:rPr>
              <a:t>List</a:t>
            </a:r>
            <a:r>
              <a:rPr>
                <a:solidFill>
                  <a:srgbClr val="A9B7C6"/>
                </a:solidFill>
              </a:rPr>
              <a:t>[</a:t>
            </a:r>
            <a:r>
              <a:rPr>
                <a:solidFill>
                  <a:srgbClr val="4F807D"/>
                </a:solidFill>
              </a:rPr>
              <a:t>String</a:t>
            </a:r>
            <a:r>
              <a:rPr>
                <a:solidFill>
                  <a:srgbClr val="A9B7C6"/>
                </a:solidFill>
              </a:rPr>
              <a:t>]):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rPr>
                <a:solidFill>
                  <a:srgbClr val="A9B7C6"/>
                </a:solidFill>
              </a:rPr>
              <a:t>= names </a:t>
            </a:r>
            <a:r>
              <a:rPr b="1">
                <a:solidFill>
                  <a:srgbClr val="CC7831"/>
                </a:solidFill>
              </a:rPr>
              <a:t>match </a:t>
            </a:r>
            <a:r>
              <a:rPr>
                <a:solidFill>
                  <a:srgbClr val="A9B7C6"/>
                </a:solidFill>
              </a:rPr>
              <a:t>{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 i="1">
                <a:solidFill>
                  <a:srgbClr val="9876AA"/>
                </a:solidFill>
              </a:rPr>
              <a:t>Nil </a:t>
            </a:r>
            <a:r>
              <a:rPr>
                <a:solidFill>
                  <a:srgbClr val="A9B7C6"/>
                </a:solidFill>
              </a:rPr>
              <a:t>=&gt; </a:t>
            </a:r>
            <a:r>
              <a:t>"Anyone there?"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>
                <a:solidFill>
                  <a:srgbClr val="A9B7C6"/>
                </a:solidFill>
              </a:rPr>
              <a:t>List(n) =&gt; </a:t>
            </a:r>
            <a:r>
              <a:t>s"Hello, </a:t>
            </a:r>
            <a:r>
              <a:rPr b="1">
                <a:solidFill>
                  <a:srgbClr val="01B8BB"/>
                </a:solidFill>
              </a:rPr>
              <a:t>$</a:t>
            </a:r>
            <a:r>
              <a:rPr>
                <a:solidFill>
                  <a:srgbClr val="A9B7C6"/>
                </a:solidFill>
              </a:rPr>
              <a:t>n</a:t>
            </a:r>
            <a:r>
              <a:t>!"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>
                <a:solidFill>
                  <a:srgbClr val="A9B7C6"/>
                </a:solidFill>
              </a:rPr>
              <a:t>List(</a:t>
            </a:r>
            <a:r>
              <a:t>"Greg"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"Tim"</a:t>
            </a:r>
            <a:r>
              <a:rPr>
                <a:solidFill>
                  <a:srgbClr val="A9B7C6"/>
                </a:solidFill>
              </a:rPr>
              <a:t>) =&gt; </a:t>
            </a:r>
            <a:r>
              <a:t>"Shouldn't you guys be presenting?!"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>
                <a:solidFill>
                  <a:srgbClr val="A9B7C6"/>
                </a:solidFill>
              </a:rPr>
              <a:t>List(</a:t>
            </a:r>
            <a:r>
              <a:t>"Greg"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"Tim"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A9B7C6"/>
                </a:solidFill>
              </a:rPr>
              <a:t>n) =&gt;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  </a:t>
            </a:r>
            <a:r>
              <a:t>s"Only </a:t>
            </a:r>
            <a:r>
              <a:rPr b="1">
                <a:solidFill>
                  <a:srgbClr val="01B8BB"/>
                </a:solidFill>
              </a:rPr>
              <a:t>$</a:t>
            </a:r>
            <a:r>
              <a:rPr>
                <a:solidFill>
                  <a:srgbClr val="A9B7C6"/>
                </a:solidFill>
              </a:rPr>
              <a:t>n</a:t>
            </a:r>
            <a:r>
              <a:t> is waiting for you to present!"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t>"Greg" </a:t>
            </a:r>
            <a:r>
              <a:rPr i="1">
                <a:solidFill>
                  <a:srgbClr val="A9B7C6"/>
                </a:solidFill>
              </a:rPr>
              <a:t>:: </a:t>
            </a:r>
            <a:r>
              <a:t>"Tim" </a:t>
            </a:r>
            <a:r>
              <a:rPr i="1">
                <a:solidFill>
                  <a:srgbClr val="A9B7C6"/>
                </a:solidFill>
              </a:rPr>
              <a:t>:: </a:t>
            </a:r>
            <a:r>
              <a:rPr>
                <a:solidFill>
                  <a:srgbClr val="A9B7C6"/>
                </a:solidFill>
              </a:rPr>
              <a:t>n =&gt;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  </a:t>
            </a:r>
            <a:r>
              <a:t>s"</a:t>
            </a:r>
            <a:r>
              <a:rPr b="1">
                <a:solidFill>
                  <a:srgbClr val="01B8BB"/>
                </a:solidFill>
              </a:rPr>
              <a:t>$</a:t>
            </a:r>
            <a:r>
              <a:rPr>
                <a:solidFill>
                  <a:srgbClr val="A9B7C6"/>
                </a:solidFill>
              </a:rPr>
              <a:t>{n.mkString(</a:t>
            </a:r>
            <a:r>
              <a:t>", "</a:t>
            </a:r>
            <a:r>
              <a:rPr>
                <a:solidFill>
                  <a:srgbClr val="A9B7C6"/>
                </a:solidFill>
              </a:rPr>
              <a:t>)}</a:t>
            </a:r>
            <a:r>
              <a:t> are all waiting for you to present!"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>
                <a:solidFill>
                  <a:srgbClr val="A9B7C6"/>
                </a:solidFill>
              </a:rPr>
              <a:t>_ =&gt; </a:t>
            </a:r>
            <a:r>
              <a:t>s"Welcome everyone including </a:t>
            </a:r>
            <a:r>
              <a:rPr b="1">
                <a:solidFill>
                  <a:srgbClr val="01B8BB"/>
                </a:solidFill>
              </a:rPr>
              <a:t>$</a:t>
            </a:r>
            <a:r>
              <a:rPr>
                <a:solidFill>
                  <a:srgbClr val="A9B7C6"/>
                </a:solidFill>
              </a:rPr>
              <a:t>{names.mkString(</a:t>
            </a:r>
            <a:r>
              <a:t>", "</a:t>
            </a:r>
            <a:r>
              <a:rPr>
                <a:solidFill>
                  <a:srgbClr val="A9B7C6"/>
                </a:solidFill>
              </a:rPr>
              <a:t>)}</a:t>
            </a:r>
            <a:r>
              <a:t>"</a:t>
            </a:r>
            <a:br/>
            <a:r>
              <a:rPr>
                <a:solidFill>
                  <a:srgbClr val="A9B7C6"/>
                </a:solidFill>
              </a:rPr>
              <a:t>}</a:t>
            </a:r>
          </a:p>
        </p:txBody>
      </p:sp>
      <p:sp>
        <p:nvSpPr>
          <p:cNvPr id="303" name="Shape 303"/>
          <p:cNvSpPr/>
          <p:nvPr/>
        </p:nvSpPr>
        <p:spPr>
          <a:xfrm>
            <a:off x="406400" y="5628902"/>
            <a:ext cx="12192000" cy="82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assert(</a:t>
            </a:r>
            <a:r>
              <a:rPr i="1">
                <a:solidFill>
                  <a:srgbClr val="A9B7C6"/>
                </a:solidFill>
              </a:rPr>
              <a:t>sayHelloToAll</a:t>
            </a:r>
            <a:r>
              <a:rPr>
                <a:solidFill>
                  <a:srgbClr val="A9B7C6"/>
                </a:solidFill>
              </a:rPr>
              <a:t>(</a:t>
            </a:r>
            <a:r>
              <a:rPr i="1">
                <a:solidFill>
                  <a:srgbClr val="9876AA"/>
                </a:solidFill>
              </a:rPr>
              <a:t>List</a:t>
            </a:r>
            <a:r>
              <a:rPr>
                <a:solidFill>
                  <a:srgbClr val="A9B7C6"/>
                </a:solidFill>
              </a:rPr>
              <a:t>(</a:t>
            </a:r>
            <a:r>
              <a:t>"Greg"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"Tim"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"Larry"</a:t>
            </a:r>
            <a:r>
              <a:rPr>
                <a:solidFill>
                  <a:srgbClr val="A9B7C6"/>
                </a:solidFill>
              </a:rPr>
              <a:t>)) </a:t>
            </a:r>
            <a:endParaRPr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   == </a:t>
            </a:r>
            <a:r>
              <a:t>"Only Larry is waiting for you to present!"</a:t>
            </a:r>
            <a:r>
              <a:rPr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304" name="Shape 304"/>
          <p:cNvSpPr/>
          <p:nvPr/>
        </p:nvSpPr>
        <p:spPr>
          <a:xfrm>
            <a:off x="406400" y="6633119"/>
            <a:ext cx="12192000" cy="82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assert(</a:t>
            </a:r>
            <a:r>
              <a:rPr i="1">
                <a:solidFill>
                  <a:srgbClr val="A9B7C6"/>
                </a:solidFill>
              </a:rPr>
              <a:t>sayHelloToAll</a:t>
            </a:r>
            <a:r>
              <a:rPr>
                <a:solidFill>
                  <a:srgbClr val="A9B7C6"/>
                </a:solidFill>
              </a:rPr>
              <a:t>(</a:t>
            </a:r>
            <a:r>
              <a:rPr i="1">
                <a:solidFill>
                  <a:srgbClr val="9876AA"/>
                </a:solidFill>
              </a:rPr>
              <a:t>List</a:t>
            </a:r>
            <a:r>
              <a:rPr>
                <a:solidFill>
                  <a:srgbClr val="A9B7C6"/>
                </a:solidFill>
              </a:rPr>
              <a:t>(</a:t>
            </a:r>
            <a:r>
              <a:t>"Greg"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"Tim"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"Larry"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"Curly"</a:t>
            </a:r>
            <a:r>
              <a:rPr>
                <a:solidFill>
                  <a:srgbClr val="CC7831"/>
                </a:solidFill>
              </a:rPr>
              <a:t>, </a:t>
            </a:r>
            <a:r>
              <a:t>"Mo"</a:t>
            </a:r>
            <a:r>
              <a:rPr>
                <a:solidFill>
                  <a:srgbClr val="A9B7C6"/>
                </a:solidFill>
              </a:rPr>
              <a:t>)) </a:t>
            </a:r>
            <a:endParaRPr>
              <a:solidFill>
                <a:srgbClr val="A9B7C6"/>
              </a:solidFill>
            </a:endParaRPr>
          </a:p>
          <a:p>
            <a:pPr defTabSz="457200">
              <a:spcBef>
                <a:spcPts val="0"/>
              </a:spcBef>
              <a:defRPr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   == </a:t>
            </a:r>
            <a:r>
              <a:t>"Larry, Curly, Mo are all waiting for you to present!"</a:t>
            </a:r>
            <a:r>
              <a:rPr>
                <a:solidFill>
                  <a:srgbClr val="A9B7C6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4" grpId="2"/>
      <p:bldP build="whole" bldLvl="1" animBg="1" rev="0" advAuto="0" spid="303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WhoIsScalaRightFor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6179" y="1860596"/>
            <a:ext cx="13057158" cy="6032408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Shape 30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Who is Scala Right For?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Who is Scala Right For?</a:t>
            </a:r>
          </a:p>
        </p:txBody>
      </p:sp>
      <p:sp>
        <p:nvSpPr>
          <p:cNvPr id="310" name="Shape 310"/>
          <p:cNvSpPr/>
          <p:nvPr>
            <p:ph type="body" idx="1"/>
          </p:nvPr>
        </p:nvSpPr>
        <p:spPr>
          <a:xfrm>
            <a:off x="406400" y="1339334"/>
            <a:ext cx="12192000" cy="7512566"/>
          </a:xfrm>
          <a:prstGeom prst="rect">
            <a:avLst/>
          </a:prstGeom>
        </p:spPr>
        <p:txBody>
          <a:bodyPr/>
          <a:lstStyle/>
          <a:p>
            <a:pPr/>
            <a:r>
              <a:t>Investment in learning</a:t>
            </a:r>
          </a:p>
          <a:p>
            <a:pPr lvl="1"/>
            <a:r>
              <a:t>Scala support groups</a:t>
            </a:r>
          </a:p>
          <a:p>
            <a:pPr lvl="1"/>
            <a:r>
              <a:t>How do you keep everyone getting better without intimidating them?</a:t>
            </a:r>
          </a:p>
          <a:p>
            <a:pPr lvl="1"/>
            <a:r>
              <a:t>It’s really difficult for green and experienced developers who are both new to Scala to pair</a:t>
            </a:r>
          </a:p>
          <a:p>
            <a:pPr lvl="1"/>
            <a:r>
              <a:t>Green developers need to learn the basics before taking advantage of the concise manner of Scala</a:t>
            </a:r>
          </a:p>
          <a:p>
            <a:pPr lvl="1"/>
            <a:r>
              <a:t>Staffing and Recruiting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Who is Scala Right For?</a:t>
            </a:r>
          </a:p>
        </p:txBody>
      </p:sp>
      <p:sp>
        <p:nvSpPr>
          <p:cNvPr id="313" name="Shape 313"/>
          <p:cNvSpPr/>
          <p:nvPr>
            <p:ph type="body" idx="1"/>
          </p:nvPr>
        </p:nvSpPr>
        <p:spPr>
          <a:xfrm>
            <a:off x="406400" y="1339334"/>
            <a:ext cx="12192000" cy="7512566"/>
          </a:xfrm>
          <a:prstGeom prst="rect">
            <a:avLst/>
          </a:prstGeom>
        </p:spPr>
        <p:txBody>
          <a:bodyPr/>
          <a:lstStyle/>
          <a:p>
            <a:pPr/>
            <a:r>
              <a:t>Maintenance</a:t>
            </a:r>
          </a:p>
          <a:p>
            <a:pPr/>
            <a:r>
              <a:t>Lots of strong feeling for and against Scala</a:t>
            </a:r>
          </a:p>
          <a:p>
            <a:pPr lvl="1"/>
            <a:r>
              <a:t>Some people are super into Scala because of functional programming and really higher logic that makes the learning curve for green developers nearly impossible</a:t>
            </a:r>
          </a:p>
          <a:p>
            <a:pPr/>
            <a:r>
              <a:t>Challenges with SBT</a:t>
            </a:r>
          </a:p>
          <a:p>
            <a:pPr/>
            <a:r>
              <a:t>So many ways to do the same thing; how do you get consistency across the team?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ResourcesGiphy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46" y="164336"/>
            <a:ext cx="12968908" cy="9424928"/>
          </a:xfrm>
          <a:prstGeom prst="rect">
            <a:avLst/>
          </a:prstGeom>
          <a:ln w="12700">
            <a:miter lim="400000"/>
          </a:ln>
        </p:spPr>
      </p:pic>
      <p:sp>
        <p:nvSpPr>
          <p:cNvPr id="316" name="Shape 3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More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Outline</a:t>
            </a:r>
          </a:p>
        </p:txBody>
      </p:sp>
      <p:sp>
        <p:nvSpPr>
          <p:cNvPr id="173" name="Shape 173"/>
          <p:cNvSpPr/>
          <p:nvPr>
            <p:ph type="body" idx="1"/>
          </p:nvPr>
        </p:nvSpPr>
        <p:spPr>
          <a:xfrm>
            <a:off x="406400" y="1333369"/>
            <a:ext cx="12192000" cy="7518531"/>
          </a:xfrm>
          <a:prstGeom prst="rect">
            <a:avLst/>
          </a:prstGeom>
        </p:spPr>
        <p:txBody>
          <a:bodyPr/>
          <a:lstStyle/>
          <a:p>
            <a:pPr/>
            <a:r>
              <a:t>Why Scala?</a:t>
            </a:r>
          </a:p>
          <a:p>
            <a:pPr lvl="1"/>
            <a:r>
              <a:t>“Scalable Language”</a:t>
            </a:r>
          </a:p>
          <a:p>
            <a:pPr lvl="1"/>
            <a:r>
              <a:t>Compatible</a:t>
            </a:r>
          </a:p>
          <a:p>
            <a:pPr lvl="1"/>
            <a:r>
              <a:t>Concise</a:t>
            </a:r>
          </a:p>
          <a:p>
            <a:pPr lvl="1"/>
            <a:r>
              <a:t>Strong Type Inference</a:t>
            </a:r>
          </a:p>
          <a:p>
            <a:pPr lvl="1"/>
            <a:r>
              <a:t>High Level</a:t>
            </a:r>
          </a:p>
          <a:p>
            <a:pPr lvl="1"/>
            <a:r>
              <a:t>Static Type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73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References</a:t>
            </a:r>
          </a:p>
        </p:txBody>
      </p:sp>
      <p:sp>
        <p:nvSpPr>
          <p:cNvPr id="319" name="Shape 319"/>
          <p:cNvSpPr/>
          <p:nvPr>
            <p:ph type="body" idx="1"/>
          </p:nvPr>
        </p:nvSpPr>
        <p:spPr>
          <a:xfrm>
            <a:off x="406400" y="1347965"/>
            <a:ext cx="12192000" cy="750393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30000"/>
              </a:lnSpc>
              <a:buChar char="‣"/>
            </a:pPr>
            <a:r>
              <a:t>Scala: Deeply Functional, Purely Object-Oriented</a:t>
            </a:r>
          </a:p>
          <a:p>
            <a:pPr lvl="2" marL="0" indent="457200">
              <a:lnSpc>
                <a:spcPct val="30000"/>
              </a:lnSpc>
              <a:buClrTx/>
              <a:buSzTx/>
              <a:buFontTx/>
              <a:buNone/>
            </a:pPr>
            <a:r>
              <a:t>ADRIAAN MOORS</a:t>
            </a:r>
          </a:p>
          <a:p>
            <a:pPr lvl="2" marL="0" indent="457200">
              <a:lnSpc>
                <a:spcPct val="30000"/>
              </a:lnSpc>
              <a:buClrTx/>
              <a:buSzTx/>
              <a:buFontTx/>
              <a:buNone/>
            </a:pPr>
            <a:r>
              <a:t>ORACLE.COM/JAVAMAGAZINE</a:t>
            </a:r>
          </a:p>
          <a:p>
            <a:pPr lvl="2" marL="0" indent="457200">
              <a:buClrTx/>
              <a:buSzTx/>
              <a:buFontTx/>
              <a:buNone/>
            </a:pPr>
            <a:r>
              <a:t>JANUARY/FEBRUARY 2017</a:t>
            </a:r>
          </a:p>
          <a:p>
            <a:pPr lvl="2" marL="0" indent="457200">
              <a:lnSpc>
                <a:spcPct val="10000"/>
              </a:lnSpc>
              <a:buClrTx/>
              <a:buSzTx/>
              <a:buFontTx/>
              <a:buNone/>
            </a:pPr>
          </a:p>
          <a:p>
            <a:pPr>
              <a:lnSpc>
                <a:spcPct val="30000"/>
              </a:lnSpc>
              <a:buChar char="‣"/>
            </a:pPr>
            <a:r>
              <a:t>Programming in Scala, 3rd Edition</a:t>
            </a:r>
          </a:p>
          <a:p>
            <a:pPr lvl="2" marL="0" indent="457200">
              <a:lnSpc>
                <a:spcPct val="30000"/>
              </a:lnSpc>
              <a:buClrTx/>
              <a:buSzTx/>
              <a:buFontTx/>
              <a:buNone/>
            </a:pPr>
            <a:r>
              <a:t>Martin Odersky, Lex Spoon, Bill Venners</a:t>
            </a:r>
          </a:p>
          <a:p>
            <a:pPr lvl="2" marL="0" indent="457200">
              <a:lnSpc>
                <a:spcPct val="30000"/>
              </a:lnSpc>
              <a:buClrTx/>
              <a:buSzTx/>
              <a:buFontTx/>
              <a:buNone/>
            </a:pPr>
            <a:r>
              <a:t>Copyright © 2007-2016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Other Ways to Learn</a:t>
            </a:r>
          </a:p>
        </p:txBody>
      </p:sp>
      <p:sp>
        <p:nvSpPr>
          <p:cNvPr id="322" name="Shape 322"/>
          <p:cNvSpPr/>
          <p:nvPr>
            <p:ph type="body" idx="1"/>
          </p:nvPr>
        </p:nvSpPr>
        <p:spPr>
          <a:xfrm>
            <a:off x="406400" y="1347965"/>
            <a:ext cx="12192000" cy="7503935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30000"/>
              </a:lnSpc>
              <a:buChar char="‣"/>
            </a:pPr>
            <a:r>
              <a:t>Books</a:t>
            </a:r>
          </a:p>
          <a:p>
            <a:pPr lvl="1">
              <a:lnSpc>
                <a:spcPct val="30000"/>
              </a:lnSpc>
              <a:buChar char="‣"/>
            </a:pPr>
            <a:r>
              <a:t>Scala: Deeply Functional, Purely Object-Oriented</a:t>
            </a:r>
          </a:p>
          <a:p>
            <a:pPr lvl="1">
              <a:lnSpc>
                <a:spcPct val="30000"/>
              </a:lnSpc>
              <a:buChar char="‣"/>
            </a:pPr>
            <a:r>
              <a:t>Programming in Scala, 3rd Edition</a:t>
            </a:r>
          </a:p>
          <a:p>
            <a:pPr lvl="1">
              <a:lnSpc>
                <a:spcPct val="30000"/>
              </a:lnSpc>
              <a:buChar char="‣"/>
            </a:pPr>
            <a:r>
              <a:t>Scala for the Impatient</a:t>
            </a:r>
          </a:p>
          <a:p>
            <a:pPr>
              <a:lnSpc>
                <a:spcPct val="30000"/>
              </a:lnSpc>
              <a:buChar char="‣"/>
            </a:pPr>
            <a:r>
              <a:t>Several free courses on Coursera</a:t>
            </a:r>
          </a:p>
          <a:p>
            <a:pPr>
              <a:lnSpc>
                <a:spcPct val="30000"/>
              </a:lnSpc>
              <a:buChar char="‣"/>
            </a:pPr>
            <a:r>
              <a:t>Twitter’s Scala School</a:t>
            </a:r>
          </a:p>
        </p:txBody>
      </p:sp>
      <p:pic>
        <p:nvPicPr>
          <p:cNvPr id="32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8169" y="5261160"/>
            <a:ext cx="3968462" cy="39684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2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7886" y="5213391"/>
            <a:ext cx="3251201" cy="4064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305713" y="5213391"/>
            <a:ext cx="3104445" cy="406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type="title"/>
          </p:nvPr>
        </p:nvSpPr>
        <p:spPr>
          <a:xfrm>
            <a:off x="406400" y="1536700"/>
            <a:ext cx="12192000" cy="4866482"/>
          </a:xfrm>
          <a:prstGeom prst="rect">
            <a:avLst/>
          </a:prstGeom>
        </p:spPr>
        <p:txBody>
          <a:bodyPr/>
          <a:lstStyle/>
          <a:p>
            <a:pPr defTabSz="457200">
              <a:lnSpc>
                <a:spcPct val="100000"/>
              </a:lnSpc>
              <a:spcBef>
                <a:spcPts val="0"/>
              </a:spcBef>
              <a:defRPr cap="none" sz="2300">
                <a:solidFill>
                  <a:srgbClr val="6A8759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object </a:t>
            </a:r>
            <a:r>
              <a:rPr>
                <a:solidFill>
                  <a:srgbClr val="A9B7C6"/>
                </a:solidFill>
              </a:rPr>
              <a:t>Salutations {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</a:t>
            </a:r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getSalutationFor</a:t>
            </a:r>
            <a:r>
              <a:rPr>
                <a:solidFill>
                  <a:srgbClr val="A9B7C6"/>
                </a:solidFill>
              </a:rPr>
              <a:t>(timing: </a:t>
            </a:r>
            <a:r>
              <a:rPr>
                <a:solidFill>
                  <a:srgbClr val="4F807D"/>
                </a:solidFill>
              </a:rPr>
              <a:t>String</a:t>
            </a:r>
            <a:r>
              <a:rPr>
                <a:solidFill>
                  <a:srgbClr val="A9B7C6"/>
                </a:solidFill>
              </a:rPr>
              <a:t>):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rPr>
                <a:solidFill>
                  <a:srgbClr val="A9B7C6"/>
                </a:solidFill>
              </a:rPr>
              <a:t>= timing </a:t>
            </a:r>
            <a:r>
              <a:rPr b="1">
                <a:solidFill>
                  <a:srgbClr val="CC7831"/>
                </a:solidFill>
              </a:rPr>
              <a:t>match </a:t>
            </a:r>
            <a:r>
              <a:rPr>
                <a:solidFill>
                  <a:srgbClr val="A9B7C6"/>
                </a:solidFill>
              </a:rPr>
              <a:t>{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t>"start" </a:t>
            </a:r>
            <a:r>
              <a:rPr>
                <a:solidFill>
                  <a:srgbClr val="A9B7C6"/>
                </a:solidFill>
              </a:rPr>
              <a:t>=&gt; </a:t>
            </a:r>
            <a:r>
              <a:t>"Welcome to 100 Days of Scala!"</a:t>
            </a:r>
            <a:br/>
            <a:r>
              <a:t>  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t>"middle" </a:t>
            </a:r>
            <a:r>
              <a:rPr>
                <a:solidFill>
                  <a:srgbClr val="A9B7C6"/>
                </a:solidFill>
              </a:rPr>
              <a:t>=&gt; </a:t>
            </a:r>
            <a:r>
              <a:t>"Are you still awake?"</a:t>
            </a:r>
            <a:br/>
            <a:r>
              <a:t>  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t>"end" </a:t>
            </a:r>
            <a:r>
              <a:rPr>
                <a:solidFill>
                  <a:srgbClr val="A9B7C6"/>
                </a:solidFill>
              </a:rPr>
              <a:t>=&gt; </a:t>
            </a:r>
            <a:r>
              <a:t>"Go fourth and use Scala!"</a:t>
            </a:r>
            <a:br/>
            <a:r>
              <a:t>    </a:t>
            </a:r>
            <a:r>
              <a:rPr b="1">
                <a:solidFill>
                  <a:srgbClr val="CC7831"/>
                </a:solidFill>
              </a:rPr>
              <a:t>case </a:t>
            </a:r>
            <a:r>
              <a:rPr>
                <a:solidFill>
                  <a:srgbClr val="A9B7C6"/>
                </a:solidFill>
              </a:rPr>
              <a:t>_ =&gt; </a:t>
            </a:r>
            <a:r>
              <a:t>"Uh oh..."</a:t>
            </a:r>
            <a:br/>
            <a:r>
              <a:t>  </a:t>
            </a:r>
            <a:r>
              <a:rPr>
                <a:solidFill>
                  <a:srgbClr val="A9B7C6"/>
                </a:solidFill>
              </a:rPr>
              <a:t>}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</a:t>
            </a:r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main</a:t>
            </a:r>
            <a:r>
              <a:rPr>
                <a:solidFill>
                  <a:srgbClr val="A9B7C6"/>
                </a:solidFill>
              </a:rPr>
              <a:t>(args: Array[</a:t>
            </a:r>
            <a:r>
              <a:rPr>
                <a:solidFill>
                  <a:srgbClr val="4F807D"/>
                </a:solidFill>
              </a:rPr>
              <a:t>String</a:t>
            </a:r>
            <a:r>
              <a:rPr>
                <a:solidFill>
                  <a:srgbClr val="A9B7C6"/>
                </a:solidFill>
              </a:rPr>
              <a:t>]): </a:t>
            </a:r>
            <a:r>
              <a:rPr>
                <a:solidFill>
                  <a:srgbClr val="CC7831"/>
                </a:solidFill>
              </a:rPr>
              <a:t>Unit </a:t>
            </a:r>
            <a:r>
              <a:rPr>
                <a:solidFill>
                  <a:srgbClr val="A9B7C6"/>
                </a:solidFill>
              </a:rPr>
              <a:t>= {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  </a:t>
            </a:r>
            <a:r>
              <a:rPr i="1">
                <a:solidFill>
                  <a:srgbClr val="A9B7C6"/>
                </a:solidFill>
              </a:rPr>
              <a:t>println</a:t>
            </a:r>
            <a:r>
              <a:rPr>
                <a:solidFill>
                  <a:srgbClr val="A9B7C6"/>
                </a:solidFill>
              </a:rPr>
              <a:t>(</a:t>
            </a:r>
            <a:r>
              <a:rPr i="1">
                <a:solidFill>
                  <a:srgbClr val="A9B7C6"/>
                </a:solidFill>
              </a:rPr>
              <a:t>getSalutationFor</a:t>
            </a:r>
            <a:r>
              <a:rPr>
                <a:solidFill>
                  <a:srgbClr val="A9B7C6"/>
                </a:solidFill>
              </a:rPr>
              <a:t>(</a:t>
            </a:r>
            <a:r>
              <a:t>"end"</a:t>
            </a:r>
            <a:r>
              <a:rPr>
                <a:solidFill>
                  <a:srgbClr val="A9B7C6"/>
                </a:solidFill>
              </a:rPr>
              <a:t>))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}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cala101Giphy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8839" y="-22106"/>
            <a:ext cx="12007122" cy="9797812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Shape 1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Hello World</a:t>
            </a:r>
          </a:p>
        </p:txBody>
      </p:sp>
      <p:sp>
        <p:nvSpPr>
          <p:cNvPr id="179" name="Shape 179"/>
          <p:cNvSpPr/>
          <p:nvPr>
            <p:ph type="body" sz="half" idx="1"/>
          </p:nvPr>
        </p:nvSpPr>
        <p:spPr>
          <a:xfrm>
            <a:off x="406400" y="1404937"/>
            <a:ext cx="12192000" cy="2837508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object </a:t>
            </a:r>
            <a:r>
              <a:t>HelloWorld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main</a:t>
            </a:r>
            <a:r>
              <a:t>(args: Array[</a:t>
            </a:r>
            <a:r>
              <a:rPr>
                <a:solidFill>
                  <a:srgbClr val="4F807D"/>
                </a:solidFill>
              </a:rPr>
              <a:t>String</a:t>
            </a:r>
            <a:r>
              <a:t>]): </a:t>
            </a:r>
            <a:r>
              <a:rPr>
                <a:solidFill>
                  <a:srgbClr val="CC7831"/>
                </a:solidFill>
              </a:rPr>
              <a:t>Unit </a:t>
            </a:r>
            <a:r>
              <a:t>= {</a:t>
            </a:r>
            <a:br/>
            <a:r>
              <a:t>    </a:t>
            </a:r>
            <a:r>
              <a:rPr i="1"/>
              <a:t>println</a:t>
            </a:r>
            <a:r>
              <a:t>(</a:t>
            </a:r>
            <a:r>
              <a:rPr>
                <a:solidFill>
                  <a:srgbClr val="6A8759"/>
                </a:solidFill>
              </a:rPr>
              <a:t>"Hello, World!"</a:t>
            </a:r>
            <a:r>
              <a:t>)</a:t>
            </a:r>
            <a:br/>
            <a:r>
              <a:t>  }</a:t>
            </a:r>
            <a:br>
              <a:rPr>
                <a:solidFill>
                  <a:srgbClr val="6A8759"/>
                </a:solidFill>
              </a:rPr>
            </a:b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Hello World</a:t>
            </a:r>
          </a:p>
        </p:txBody>
      </p:sp>
      <p:sp>
        <p:nvSpPr>
          <p:cNvPr id="182" name="Shape 182"/>
          <p:cNvSpPr/>
          <p:nvPr>
            <p:ph type="body" sz="half" idx="1"/>
          </p:nvPr>
        </p:nvSpPr>
        <p:spPr>
          <a:xfrm>
            <a:off x="406400" y="1404937"/>
            <a:ext cx="12192000" cy="2837508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object </a:t>
            </a:r>
            <a:r>
              <a:t>HelloWorld {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main</a:t>
            </a:r>
            <a:r>
              <a:t>(args: Array[</a:t>
            </a:r>
            <a:r>
              <a:rPr>
                <a:solidFill>
                  <a:srgbClr val="4F807D"/>
                </a:solidFill>
              </a:rPr>
              <a:t>String</a:t>
            </a:r>
            <a:r>
              <a:t>]): </a:t>
            </a:r>
            <a:r>
              <a:rPr>
                <a:solidFill>
                  <a:srgbClr val="CC7831"/>
                </a:solidFill>
              </a:rPr>
              <a:t>Unit </a:t>
            </a:r>
            <a:r>
              <a:t>= {</a:t>
            </a:r>
            <a:br/>
            <a:r>
              <a:t>    </a:t>
            </a:r>
            <a:r>
              <a:rPr i="1"/>
              <a:t>println</a:t>
            </a:r>
            <a:r>
              <a:t>(</a:t>
            </a:r>
            <a:r>
              <a:rPr i="1"/>
              <a:t>getGreeting</a:t>
            </a:r>
            <a:r>
              <a:t>)</a:t>
            </a:r>
            <a:br/>
            <a:r>
              <a:t>  }</a:t>
            </a:r>
            <a:br/>
            <a:r>
              <a:t>  </a:t>
            </a:r>
            <a:br/>
            <a:r>
              <a:t>  </a:t>
            </a:r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getGreeting</a:t>
            </a:r>
            <a:r>
              <a:t>: </a:t>
            </a:r>
            <a:r>
              <a:rPr>
                <a:solidFill>
                  <a:srgbClr val="4F807D"/>
                </a:solidFill>
              </a:rPr>
              <a:t>String </a:t>
            </a:r>
            <a:r>
              <a:t>= </a:t>
            </a:r>
            <a:r>
              <a:rPr>
                <a:solidFill>
                  <a:srgbClr val="6A8759"/>
                </a:solidFill>
              </a:rPr>
              <a:t>"Hello, World!"</a:t>
            </a:r>
            <a:br>
              <a:rPr>
                <a:solidFill>
                  <a:srgbClr val="6A8759"/>
                </a:solidFill>
              </a:rPr>
            </a:br>
            <a:r>
              <a:t>}</a:t>
            </a:r>
          </a:p>
        </p:txBody>
      </p:sp>
      <p:sp>
        <p:nvSpPr>
          <p:cNvPr id="183" name="Shape 183"/>
          <p:cNvSpPr/>
          <p:nvPr/>
        </p:nvSpPr>
        <p:spPr>
          <a:xfrm>
            <a:off x="406400" y="4732982"/>
            <a:ext cx="12192000" cy="2837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import </a:t>
            </a:r>
            <a:r>
              <a:t>org.scalatest.FlatSpec</a:t>
            </a:r>
            <a:br/>
            <a:br/>
            <a:r>
              <a:rPr b="1">
                <a:solidFill>
                  <a:srgbClr val="CC7831"/>
                </a:solidFill>
              </a:rPr>
              <a:t>class </a:t>
            </a:r>
            <a:r>
              <a:t>HelloWorldSpec </a:t>
            </a:r>
            <a:r>
              <a:rPr b="1">
                <a:solidFill>
                  <a:srgbClr val="CC7831"/>
                </a:solidFill>
              </a:rPr>
              <a:t>extends </a:t>
            </a:r>
            <a:r>
              <a:t>FlatSpec {</a:t>
            </a:r>
            <a:br/>
            <a:r>
              <a:t>  </a:t>
            </a:r>
            <a:r>
              <a:rPr>
                <a:solidFill>
                  <a:srgbClr val="6A8759"/>
                </a:solidFill>
              </a:rPr>
              <a:t>"getGreeting" </a:t>
            </a:r>
            <a:r>
              <a:t>should </a:t>
            </a:r>
            <a:r>
              <a:rPr>
                <a:solidFill>
                  <a:srgbClr val="6A8759"/>
                </a:solidFill>
              </a:rPr>
              <a:t>"return Hello, World" </a:t>
            </a:r>
            <a:r>
              <a:t>in {</a:t>
            </a:r>
            <a:br/>
            <a:r>
              <a:t>    assert(HelloWorld.</a:t>
            </a:r>
            <a:r>
              <a:rPr i="1"/>
              <a:t>getGreeting </a:t>
            </a:r>
            <a:r>
              <a:t>== </a:t>
            </a:r>
            <a:r>
              <a:rPr>
                <a:solidFill>
                  <a:srgbClr val="6A8759"/>
                </a:solidFill>
              </a:rPr>
              <a:t>"Hello, World!"</a:t>
            </a:r>
            <a:r>
              <a:t>)</a:t>
            </a:r>
            <a:br/>
            <a:r>
              <a:t>  }</a:t>
            </a:r>
            <a:br/>
            <a:r>
              <a:t>}</a:t>
            </a:r>
          </a:p>
        </p:txBody>
      </p:sp>
      <p:sp>
        <p:nvSpPr>
          <p:cNvPr id="184" name="Shape 184"/>
          <p:cNvSpPr/>
          <p:nvPr/>
        </p:nvSpPr>
        <p:spPr>
          <a:xfrm flipV="1">
            <a:off x="406400" y="4142761"/>
            <a:ext cx="12192000" cy="262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Variables</a:t>
            </a:r>
          </a:p>
        </p:txBody>
      </p:sp>
      <p:sp>
        <p:nvSpPr>
          <p:cNvPr id="187" name="Shape 187"/>
          <p:cNvSpPr/>
          <p:nvPr>
            <p:ph type="body" sz="half" idx="1"/>
          </p:nvPr>
        </p:nvSpPr>
        <p:spPr>
          <a:xfrm>
            <a:off x="406400" y="1404937"/>
            <a:ext cx="12192000" cy="2837508"/>
          </a:xfrm>
          <a:prstGeom prst="rect">
            <a:avLst/>
          </a:prstGeom>
        </p:spPr>
        <p:txBody>
          <a:bodyPr/>
          <a:lstStyle/>
          <a:p>
            <a:pPr marL="0" indent="0" defTabSz="393192">
              <a:spcBef>
                <a:spcPts val="0"/>
              </a:spcBef>
              <a:buClrTx/>
              <a:buSzTx/>
              <a:buFontTx/>
              <a:buNone/>
              <a:defRPr sz="1978">
                <a:solidFill>
                  <a:srgbClr val="FFC66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var </a:t>
            </a:r>
            <a:r>
              <a:rPr i="1">
                <a:solidFill>
                  <a:srgbClr val="9876AA"/>
                </a:solidFill>
              </a:rPr>
              <a:t>mutableVariable</a:t>
            </a:r>
            <a:r>
              <a:rPr>
                <a:solidFill>
                  <a:srgbClr val="A9B7C6"/>
                </a:solidFill>
              </a:rPr>
              <a:t>: </a:t>
            </a:r>
            <a:r>
              <a:rPr>
                <a:solidFill>
                  <a:srgbClr val="CC7831"/>
                </a:solidFill>
              </a:rPr>
              <a:t>Int</a:t>
            </a:r>
            <a:r>
              <a:rPr i="1">
                <a:solidFill>
                  <a:srgbClr val="9876AA"/>
                </a:solidFill>
              </a:rPr>
              <a:t>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>
                <a:solidFill>
                  <a:srgbClr val="6897BB"/>
                </a:solidFill>
              </a:rPr>
              <a:t>0</a:t>
            </a:r>
            <a:br>
              <a:rPr>
                <a:solidFill>
                  <a:srgbClr val="6897BB"/>
                </a:solidFill>
              </a:rPr>
            </a:b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immutableVariable</a:t>
            </a:r>
            <a:r>
              <a:rPr>
                <a:solidFill>
                  <a:srgbClr val="A9B7C6"/>
                </a:solidFill>
              </a:rPr>
              <a:t>: </a:t>
            </a:r>
            <a:r>
              <a:rPr>
                <a:solidFill>
                  <a:srgbClr val="CC7831"/>
                </a:solidFill>
              </a:rPr>
              <a:t>Int</a:t>
            </a:r>
            <a:r>
              <a:rPr i="1">
                <a:solidFill>
                  <a:srgbClr val="9876AA"/>
                </a:solidFill>
              </a:rPr>
              <a:t>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>
                <a:solidFill>
                  <a:srgbClr val="6897BB"/>
                </a:solidFill>
              </a:rPr>
              <a:t>0</a:t>
            </a:r>
            <a:br>
              <a:rPr>
                <a:solidFill>
                  <a:srgbClr val="6897BB"/>
                </a:solidFill>
              </a:rPr>
            </a:br>
            <a:br>
              <a:rPr>
                <a:solidFill>
                  <a:srgbClr val="6897BB"/>
                </a:solidFill>
              </a:rPr>
            </a:br>
            <a:r>
              <a:rPr b="1">
                <a:solidFill>
                  <a:srgbClr val="CC7831"/>
                </a:solidFill>
              </a:rPr>
              <a:t>def </a:t>
            </a:r>
            <a:r>
              <a:t>incrementMutableVariable</a:t>
            </a:r>
            <a:r>
              <a:rPr>
                <a:solidFill>
                  <a:srgbClr val="A9B7C6"/>
                </a:solidFill>
              </a:rPr>
              <a:t>: </a:t>
            </a:r>
            <a:r>
              <a:rPr>
                <a:solidFill>
                  <a:srgbClr val="CC7831"/>
                </a:solidFill>
              </a:rPr>
              <a:t>Int </a:t>
            </a:r>
            <a:r>
              <a:rPr>
                <a:solidFill>
                  <a:srgbClr val="A9B7C6"/>
                </a:solidFill>
              </a:rPr>
              <a:t>= {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</a:t>
            </a:r>
            <a:r>
              <a:rPr i="1">
                <a:solidFill>
                  <a:srgbClr val="9876AA"/>
                </a:solidFill>
              </a:rPr>
              <a:t>mutableVariable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 i="1">
                <a:solidFill>
                  <a:srgbClr val="9876AA"/>
                </a:solidFill>
              </a:rPr>
              <a:t>mutableVariable </a:t>
            </a:r>
            <a:r>
              <a:rPr>
                <a:solidFill>
                  <a:srgbClr val="A9B7C6"/>
                </a:solidFill>
              </a:rPr>
              <a:t>+ </a:t>
            </a:r>
            <a:r>
              <a:rPr>
                <a:solidFill>
                  <a:srgbClr val="6897BB"/>
                </a:solidFill>
              </a:rPr>
              <a:t>1</a:t>
            </a:r>
            <a:br>
              <a:rPr>
                <a:solidFill>
                  <a:srgbClr val="6897BB"/>
                </a:solidFill>
              </a:rPr>
            </a:br>
            <a:r>
              <a:rPr>
                <a:solidFill>
                  <a:srgbClr val="6897BB"/>
                </a:solidFill>
              </a:rPr>
              <a:t>  </a:t>
            </a:r>
            <a:r>
              <a:rPr i="1">
                <a:solidFill>
                  <a:srgbClr val="9876AA"/>
                </a:solidFill>
              </a:rPr>
              <a:t>mutableVariable</a:t>
            </a:r>
            <a:br>
              <a:rPr i="1">
                <a:solidFill>
                  <a:srgbClr val="9876AA"/>
                </a:solidFill>
              </a:rPr>
            </a:br>
            <a:r>
              <a:rPr>
                <a:solidFill>
                  <a:srgbClr val="A9B7C6"/>
                </a:solidFill>
              </a:rPr>
              <a:t>}</a:t>
            </a:r>
            <a:br>
              <a: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t>// Won't compile</a:t>
            </a:r>
            <a:br/>
            <a:r>
              <a:t>// def incrementImmutableVariable = immutableVariable = immutableVariable + 1</a:t>
            </a:r>
          </a:p>
        </p:txBody>
      </p:sp>
      <p:sp>
        <p:nvSpPr>
          <p:cNvPr id="188" name="Shape 188"/>
          <p:cNvSpPr/>
          <p:nvPr/>
        </p:nvSpPr>
        <p:spPr>
          <a:xfrm>
            <a:off x="406400" y="5065736"/>
            <a:ext cx="12192000" cy="1608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i="1" sz="230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>
                <a:solidFill>
                  <a:srgbClr val="AAB7C6"/>
                </a:solidFill>
              </a:rPr>
              <a:t>assert(</a:t>
            </a:r>
            <a:r>
              <a:rPr>
                <a:solidFill>
                  <a:srgbClr val="AAB7C6"/>
                </a:solidFill>
              </a:rPr>
              <a:t>incrementMutableVariable </a:t>
            </a:r>
            <a:r>
              <a:rPr i="0">
                <a:solidFill>
                  <a:srgbClr val="AAB7C6"/>
                </a:solidFill>
              </a:rPr>
              <a:t>==</a:t>
            </a:r>
            <a:r>
              <a:rPr i="0"/>
              <a:t> </a:t>
            </a:r>
            <a:r>
              <a:rPr i="0">
                <a:solidFill>
                  <a:srgbClr val="6897BB"/>
                </a:solidFill>
              </a:rPr>
              <a:t>1</a:t>
            </a:r>
            <a:r>
              <a:rPr i="0">
                <a:solidFill>
                  <a:srgbClr val="A9B7C6"/>
                </a:solidFill>
              </a:rPr>
              <a:t>)</a:t>
            </a:r>
            <a:br>
              <a:rPr i="0">
                <a:solidFill>
                  <a:srgbClr val="A9B7C6"/>
                </a:solidFill>
              </a:rPr>
            </a:br>
            <a:r>
              <a:rPr i="0">
                <a:solidFill>
                  <a:srgbClr val="A9B7C6"/>
                </a:solidFill>
              </a:rPr>
              <a:t>assert(</a:t>
            </a:r>
            <a:r>
              <a:rPr>
                <a:solidFill>
                  <a:srgbClr val="A9B7C6"/>
                </a:solidFill>
              </a:rPr>
              <a:t>incrementMutableVariable </a:t>
            </a:r>
            <a:r>
              <a:rPr i="0">
                <a:solidFill>
                  <a:srgbClr val="A9B7C6"/>
                </a:solidFill>
              </a:rPr>
              <a:t>== </a:t>
            </a:r>
            <a:r>
              <a:rPr i="0">
                <a:solidFill>
                  <a:srgbClr val="6897BB"/>
                </a:solidFill>
              </a:rPr>
              <a:t>2</a:t>
            </a:r>
            <a:r>
              <a:rPr i="0">
                <a:solidFill>
                  <a:srgbClr val="A9B7C6"/>
                </a:solidFill>
              </a:rPr>
              <a:t>)</a:t>
            </a:r>
            <a:br>
              <a:rPr i="0">
                <a:solidFill>
                  <a:srgbClr val="A9B7C6"/>
                </a:solidFill>
              </a:rPr>
            </a:br>
            <a:r>
              <a:rPr i="0">
                <a:solidFill>
                  <a:srgbClr val="A9B7C6"/>
                </a:solidFill>
              </a:rPr>
              <a:t>assert(</a:t>
            </a:r>
            <a:r>
              <a:rPr>
                <a:solidFill>
                  <a:srgbClr val="A9B7C6"/>
                </a:solidFill>
              </a:rPr>
              <a:t>incrementMutableVariable </a:t>
            </a:r>
            <a:r>
              <a:rPr i="0">
                <a:solidFill>
                  <a:srgbClr val="A9B7C6"/>
                </a:solidFill>
              </a:rPr>
              <a:t>== </a:t>
            </a:r>
            <a:r>
              <a:rPr i="0">
                <a:solidFill>
                  <a:srgbClr val="6897BB"/>
                </a:solidFill>
              </a:rPr>
              <a:t>3</a:t>
            </a:r>
            <a:r>
              <a:rPr i="0">
                <a:solidFill>
                  <a:srgbClr val="A9B7C6"/>
                </a:solidFill>
              </a:rPr>
              <a:t>)</a:t>
            </a:r>
            <a:br>
              <a:rPr i="0">
                <a:solidFill>
                  <a:srgbClr val="A9B7C6"/>
                </a:solidFill>
              </a:rPr>
            </a:br>
            <a:r>
              <a:rPr i="0">
                <a:solidFill>
                  <a:srgbClr val="A9B7C6"/>
                </a:solidFill>
              </a:rPr>
              <a:t>assert(</a:t>
            </a:r>
            <a:r>
              <a:rPr>
                <a:solidFill>
                  <a:srgbClr val="A9B7C6"/>
                </a:solidFill>
              </a:rPr>
              <a:t>incrementMutableVariable </a:t>
            </a:r>
            <a:r>
              <a:rPr i="0">
                <a:solidFill>
                  <a:srgbClr val="A9B7C6"/>
                </a:solidFill>
              </a:rPr>
              <a:t>== </a:t>
            </a:r>
            <a:r>
              <a:rPr i="0">
                <a:solidFill>
                  <a:srgbClr val="6897BB"/>
                </a:solidFill>
              </a:rPr>
              <a:t>4</a:t>
            </a:r>
            <a:r>
              <a:rPr i="0">
                <a:solidFill>
                  <a:srgbClr val="A9B7C6"/>
                </a:solidFill>
              </a:rPr>
              <a:t>)</a:t>
            </a:r>
          </a:p>
        </p:txBody>
      </p:sp>
      <p:sp>
        <p:nvSpPr>
          <p:cNvPr id="189" name="Shape 189"/>
          <p:cNvSpPr/>
          <p:nvPr/>
        </p:nvSpPr>
        <p:spPr>
          <a:xfrm flipV="1">
            <a:off x="406400" y="4653959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0" name="Shape 190"/>
          <p:cNvSpPr/>
          <p:nvPr/>
        </p:nvSpPr>
        <p:spPr>
          <a:xfrm>
            <a:off x="2150903" y="7791450"/>
            <a:ext cx="8702994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/>
            </a:lvl1pPr>
          </a:lstStyle>
          <a:p>
            <a:pPr/>
            <a:r>
              <a:t>“…val and var are just two different tools in your toolbox…”</a:t>
            </a:r>
          </a:p>
        </p:txBody>
      </p:sp>
      <p:sp>
        <p:nvSpPr>
          <p:cNvPr id="191" name="Shape 191"/>
          <p:cNvSpPr/>
          <p:nvPr/>
        </p:nvSpPr>
        <p:spPr>
          <a:xfrm>
            <a:off x="406400" y="1404937"/>
            <a:ext cx="12192000" cy="2837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393192">
              <a:spcBef>
                <a:spcPts val="0"/>
              </a:spcBef>
              <a:defRPr sz="1978">
                <a:solidFill>
                  <a:srgbClr val="FFC66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var </a:t>
            </a:r>
            <a:r>
              <a:rPr i="1">
                <a:solidFill>
                  <a:srgbClr val="9876AA"/>
                </a:solidFill>
              </a:rPr>
              <a:t>mutableVariable</a:t>
            </a:r>
            <a:r>
              <a:rPr strike="sngStrike">
                <a:solidFill>
                  <a:srgbClr val="FF2800"/>
                </a:solidFill>
              </a:rPr>
              <a:t>: Int</a:t>
            </a:r>
            <a:r>
              <a:rPr i="1">
                <a:solidFill>
                  <a:srgbClr val="9876AA"/>
                </a:solidFill>
              </a:rPr>
              <a:t>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>
                <a:solidFill>
                  <a:srgbClr val="6897BB"/>
                </a:solidFill>
              </a:rPr>
              <a:t>0</a:t>
            </a:r>
            <a:br>
              <a:rPr>
                <a:solidFill>
                  <a:srgbClr val="6897BB"/>
                </a:solidFill>
              </a:rPr>
            </a:br>
            <a:r>
              <a:rPr b="1">
                <a:solidFill>
                  <a:srgbClr val="CC7831"/>
                </a:solidFill>
              </a:rPr>
              <a:t>val </a:t>
            </a:r>
            <a:r>
              <a:rPr i="1">
                <a:solidFill>
                  <a:srgbClr val="9876AA"/>
                </a:solidFill>
              </a:rPr>
              <a:t>immutableVariable</a:t>
            </a:r>
            <a:r>
              <a:rPr strike="sngStrike">
                <a:solidFill>
                  <a:srgbClr val="FF2600"/>
                </a:solidFill>
              </a:rPr>
              <a:t>: Int</a:t>
            </a:r>
            <a:r>
              <a:rPr i="1">
                <a:solidFill>
                  <a:srgbClr val="9876AA"/>
                </a:solidFill>
              </a:rPr>
              <a:t>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>
                <a:solidFill>
                  <a:srgbClr val="6897BB"/>
                </a:solidFill>
              </a:rPr>
              <a:t>0</a:t>
            </a:r>
            <a:br>
              <a:rPr>
                <a:solidFill>
                  <a:srgbClr val="6897BB"/>
                </a:solidFill>
              </a:rPr>
            </a:br>
            <a:br>
              <a:rPr>
                <a:solidFill>
                  <a:srgbClr val="6897BB"/>
                </a:solidFill>
              </a:rPr>
            </a:br>
            <a:r>
              <a:rPr b="1">
                <a:solidFill>
                  <a:srgbClr val="CC7831"/>
                </a:solidFill>
              </a:rPr>
              <a:t>def </a:t>
            </a:r>
            <a:r>
              <a:t>incrementMutableVariable</a:t>
            </a:r>
            <a:r>
              <a:rPr>
                <a:solidFill>
                  <a:srgbClr val="A9B7C6"/>
                </a:solidFill>
              </a:rPr>
              <a:t>: </a:t>
            </a:r>
            <a:r>
              <a:rPr>
                <a:solidFill>
                  <a:srgbClr val="CC7831"/>
                </a:solidFill>
              </a:rPr>
              <a:t>Int </a:t>
            </a:r>
            <a:r>
              <a:rPr>
                <a:solidFill>
                  <a:srgbClr val="A9B7C6"/>
                </a:solidFill>
              </a:rPr>
              <a:t>= {</a:t>
            </a:r>
            <a:br>
              <a:rPr>
                <a:solidFill>
                  <a:srgbClr val="A9B7C6"/>
                </a:solidFill>
              </a:rPr>
            </a:br>
            <a:r>
              <a:rPr>
                <a:solidFill>
                  <a:srgbClr val="A9B7C6"/>
                </a:solidFill>
              </a:rPr>
              <a:t>  </a:t>
            </a:r>
            <a:r>
              <a:rPr i="1">
                <a:solidFill>
                  <a:srgbClr val="9876AA"/>
                </a:solidFill>
              </a:rPr>
              <a:t>mutableVariable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 i="1">
                <a:solidFill>
                  <a:srgbClr val="9876AA"/>
                </a:solidFill>
              </a:rPr>
              <a:t>mutableVariable </a:t>
            </a:r>
            <a:r>
              <a:rPr>
                <a:solidFill>
                  <a:srgbClr val="A9B7C6"/>
                </a:solidFill>
              </a:rPr>
              <a:t>+ </a:t>
            </a:r>
            <a:r>
              <a:rPr>
                <a:solidFill>
                  <a:srgbClr val="6897BB"/>
                </a:solidFill>
              </a:rPr>
              <a:t>1</a:t>
            </a:r>
            <a:br>
              <a:rPr>
                <a:solidFill>
                  <a:srgbClr val="6897BB"/>
                </a:solidFill>
              </a:rPr>
            </a:br>
            <a:r>
              <a:rPr>
                <a:solidFill>
                  <a:srgbClr val="6897BB"/>
                </a:solidFill>
              </a:rPr>
              <a:t>  </a:t>
            </a:r>
            <a:r>
              <a:rPr i="1">
                <a:solidFill>
                  <a:srgbClr val="9876AA"/>
                </a:solidFill>
              </a:rPr>
              <a:t>mutableVariable</a:t>
            </a:r>
            <a:br>
              <a:rPr i="1">
                <a:solidFill>
                  <a:srgbClr val="9876AA"/>
                </a:solidFill>
              </a:rPr>
            </a:br>
            <a:r>
              <a:rPr>
                <a:solidFill>
                  <a:srgbClr val="A9B7C6"/>
                </a:solidFill>
              </a:rPr>
              <a:t>}</a:t>
            </a:r>
            <a:br>
              <a: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t>// Won't compile</a:t>
            </a:r>
            <a:br/>
            <a:r>
              <a:t>// def incrementImmutableVariable = immutableVariable = immutableVariable + 1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1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Functions</a:t>
            </a:r>
          </a:p>
        </p:txBody>
      </p:sp>
      <p:sp>
        <p:nvSpPr>
          <p:cNvPr id="194" name="Shape 194"/>
          <p:cNvSpPr/>
          <p:nvPr/>
        </p:nvSpPr>
        <p:spPr>
          <a:xfrm>
            <a:off x="406400" y="3835246"/>
            <a:ext cx="12192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assert(</a:t>
            </a:r>
            <a:r>
              <a:rPr i="1"/>
              <a:t>add</a:t>
            </a:r>
            <a:r>
              <a:t>(</a:t>
            </a:r>
            <a:r>
              <a:rPr>
                <a:solidFill>
                  <a:srgbClr val="6897BB"/>
                </a:solidFill>
              </a:rPr>
              <a:t>1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6897BB"/>
                </a:solidFill>
              </a:rPr>
              <a:t>2</a:t>
            </a:r>
            <a:r>
              <a:t>) == </a:t>
            </a:r>
            <a:r>
              <a:rPr>
                <a:solidFill>
                  <a:srgbClr val="6897BB"/>
                </a:solidFill>
              </a:rPr>
              <a:t>3</a:t>
            </a:r>
            <a:r>
              <a:t>)</a:t>
            </a:r>
          </a:p>
        </p:txBody>
      </p:sp>
      <p:sp>
        <p:nvSpPr>
          <p:cNvPr id="195" name="Shape 195"/>
          <p:cNvSpPr/>
          <p:nvPr/>
        </p:nvSpPr>
        <p:spPr>
          <a:xfrm flipV="1">
            <a:off x="406400" y="3461877"/>
            <a:ext cx="12192000" cy="262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6" name="Shape 196"/>
          <p:cNvSpPr/>
          <p:nvPr/>
        </p:nvSpPr>
        <p:spPr>
          <a:xfrm>
            <a:off x="406400" y="1366530"/>
            <a:ext cx="12192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def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rPr>
                <a:solidFill>
                  <a:srgbClr val="FFC66E"/>
                </a:solidFill>
              </a:rPr>
              <a:t>add</a:t>
            </a:r>
            <a:r>
              <a:t>(a: </a:t>
            </a:r>
            <a:r>
              <a:rPr>
                <a:solidFill>
                  <a:srgbClr val="CC7831"/>
                </a:solidFill>
              </a:rPr>
              <a:t>Int, </a:t>
            </a:r>
            <a:r>
              <a:t>b: </a:t>
            </a:r>
            <a:r>
              <a:rPr>
                <a:solidFill>
                  <a:srgbClr val="CC7831"/>
                </a:solidFill>
              </a:rPr>
              <a:t>Int</a:t>
            </a:r>
            <a:r>
              <a:t>): </a:t>
            </a:r>
            <a:r>
              <a:rPr>
                <a:solidFill>
                  <a:srgbClr val="CC7831"/>
                </a:solidFill>
              </a:rPr>
              <a:t>Int </a:t>
            </a:r>
            <a:r>
              <a:t>= </a:t>
            </a:r>
            <a:r>
              <a:t>a + b</a:t>
            </a:r>
          </a:p>
        </p:txBody>
      </p:sp>
      <p:sp>
        <p:nvSpPr>
          <p:cNvPr id="197" name="Shape 197"/>
          <p:cNvSpPr/>
          <p:nvPr/>
        </p:nvSpPr>
        <p:spPr>
          <a:xfrm>
            <a:off x="406400" y="2184138"/>
            <a:ext cx="12192000" cy="904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808080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// Note Scala is purely object-oriented</a:t>
            </a:r>
            <a:br/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addIsActuallyAFunction</a:t>
            </a:r>
            <a:r>
              <a:rPr>
                <a:solidFill>
                  <a:srgbClr val="A9B7C6"/>
                </a:solidFill>
              </a:rPr>
              <a:t>(a: </a:t>
            </a:r>
            <a:r>
              <a:rPr>
                <a:solidFill>
                  <a:srgbClr val="CC7831"/>
                </a:solidFill>
              </a:rPr>
              <a:t>Int, </a:t>
            </a:r>
            <a:r>
              <a:rPr>
                <a:solidFill>
                  <a:srgbClr val="A9B7C6"/>
                </a:solidFill>
              </a:rPr>
              <a:t>b: </a:t>
            </a:r>
            <a:r>
              <a:rPr>
                <a:solidFill>
                  <a:srgbClr val="CC7831"/>
                </a:solidFill>
              </a:rPr>
              <a:t>Int</a:t>
            </a:r>
            <a:r>
              <a:rPr>
                <a:solidFill>
                  <a:srgbClr val="A9B7C6"/>
                </a:solidFill>
              </a:rPr>
              <a:t>): </a:t>
            </a:r>
            <a:r>
              <a:rPr>
                <a:solidFill>
                  <a:srgbClr val="CC7831"/>
                </a:solidFill>
              </a:rPr>
              <a:t>Int </a:t>
            </a:r>
            <a:r>
              <a:rPr>
                <a:solidFill>
                  <a:srgbClr val="A9B7C6"/>
                </a:solidFill>
              </a:rPr>
              <a:t>= a.+(b)</a:t>
            </a:r>
          </a:p>
        </p:txBody>
      </p:sp>
      <p:sp>
        <p:nvSpPr>
          <p:cNvPr id="198" name="Shape 198"/>
          <p:cNvSpPr/>
          <p:nvPr/>
        </p:nvSpPr>
        <p:spPr>
          <a:xfrm>
            <a:off x="406400" y="4652854"/>
            <a:ext cx="12192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i="1"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>
                <a:solidFill>
                  <a:srgbClr val="AAB7C6"/>
                </a:solidFill>
              </a:rPr>
              <a:t>assert(</a:t>
            </a:r>
            <a:r>
              <a:rPr>
                <a:solidFill>
                  <a:srgbClr val="AAB7C6"/>
                </a:solidFill>
              </a:rPr>
              <a:t>add</a:t>
            </a:r>
            <a:r>
              <a:rPr i="0">
                <a:solidFill>
                  <a:srgbClr val="AAB7C6"/>
                </a:solidFill>
              </a:rPr>
              <a:t>(</a:t>
            </a:r>
            <a:r>
              <a:rPr i="0">
                <a:solidFill>
                  <a:srgbClr val="6897BB"/>
                </a:solidFill>
              </a:rPr>
              <a:t>1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i="0">
                <a:solidFill>
                  <a:srgbClr val="6897BB"/>
                </a:solidFill>
              </a:rPr>
              <a:t>2</a:t>
            </a:r>
            <a:r>
              <a:rPr i="0"/>
              <a:t>) == </a:t>
            </a:r>
            <a:r>
              <a:t>addIsActuallyAFunction</a:t>
            </a:r>
            <a:r>
              <a:rPr i="0"/>
              <a:t>(</a:t>
            </a:r>
            <a:r>
              <a:rPr i="0">
                <a:solidFill>
                  <a:srgbClr val="6897BB"/>
                </a:solidFill>
              </a:rPr>
              <a:t>1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i="0">
                <a:solidFill>
                  <a:srgbClr val="6897BB"/>
                </a:solidFill>
              </a:rPr>
              <a:t>2</a:t>
            </a:r>
            <a:r>
              <a:rPr i="0"/>
              <a:t>))</a:t>
            </a:r>
          </a:p>
        </p:txBody>
      </p:sp>
      <p:sp>
        <p:nvSpPr>
          <p:cNvPr id="199" name="Shape 199"/>
          <p:cNvSpPr/>
          <p:nvPr/>
        </p:nvSpPr>
        <p:spPr>
          <a:xfrm>
            <a:off x="406400" y="1366530"/>
            <a:ext cx="12192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add</a:t>
            </a:r>
            <a:r>
              <a:t>(a: </a:t>
            </a:r>
            <a:r>
              <a:rPr>
                <a:solidFill>
                  <a:srgbClr val="CC7831"/>
                </a:solidFill>
              </a:rPr>
              <a:t>Int, </a:t>
            </a:r>
            <a:r>
              <a:t>b: </a:t>
            </a:r>
            <a:r>
              <a:rPr>
                <a:solidFill>
                  <a:srgbClr val="CC7831"/>
                </a:solidFill>
              </a:rPr>
              <a:t>Int</a:t>
            </a:r>
            <a:r>
              <a:t>)</a:t>
            </a:r>
            <a:r>
              <a:rPr strike="sngStrike">
                <a:solidFill>
                  <a:schemeClr val="accent5"/>
                </a:solidFill>
              </a:rPr>
              <a:t>: Int</a:t>
            </a:r>
            <a:r>
              <a:rPr>
                <a:solidFill>
                  <a:srgbClr val="CC7831"/>
                </a:solidFill>
              </a:rPr>
              <a:t> </a:t>
            </a:r>
            <a:r>
              <a:t>= a + b</a:t>
            </a:r>
          </a:p>
        </p:txBody>
      </p:sp>
      <p:sp>
        <p:nvSpPr>
          <p:cNvPr id="200" name="Shape 200"/>
          <p:cNvSpPr/>
          <p:nvPr/>
        </p:nvSpPr>
        <p:spPr>
          <a:xfrm>
            <a:off x="406400" y="2184138"/>
            <a:ext cx="12192000" cy="904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808080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// Note Scala is purely object-oriented</a:t>
            </a:r>
            <a:br/>
            <a:r>
              <a:rPr b="1">
                <a:solidFill>
                  <a:srgbClr val="CC7831"/>
                </a:solidFill>
              </a:rPr>
              <a:t>def </a:t>
            </a:r>
            <a:r>
              <a:rPr>
                <a:solidFill>
                  <a:srgbClr val="FFC66E"/>
                </a:solidFill>
              </a:rPr>
              <a:t>addIsActuallyAFunction</a:t>
            </a:r>
            <a:r>
              <a:rPr>
                <a:solidFill>
                  <a:srgbClr val="A9B7C6"/>
                </a:solidFill>
              </a:rPr>
              <a:t>(a: </a:t>
            </a:r>
            <a:r>
              <a:rPr>
                <a:solidFill>
                  <a:srgbClr val="CC7831"/>
                </a:solidFill>
              </a:rPr>
              <a:t>Int, </a:t>
            </a:r>
            <a:r>
              <a:rPr>
                <a:solidFill>
                  <a:srgbClr val="A9B7C6"/>
                </a:solidFill>
              </a:rPr>
              <a:t>b: </a:t>
            </a:r>
            <a:r>
              <a:rPr>
                <a:solidFill>
                  <a:srgbClr val="CC7831"/>
                </a:solidFill>
              </a:rPr>
              <a:t>Int</a:t>
            </a:r>
            <a:r>
              <a:rPr>
                <a:solidFill>
                  <a:srgbClr val="A9B7C6"/>
                </a:solidFill>
              </a:rPr>
              <a:t>)</a:t>
            </a:r>
            <a:r>
              <a:rPr strike="sngStrike">
                <a:solidFill>
                  <a:srgbClr val="E82219"/>
                </a:solidFill>
              </a:rPr>
              <a:t>: Int</a:t>
            </a:r>
            <a:r>
              <a:rPr>
                <a:solidFill>
                  <a:srgbClr val="CC7831"/>
                </a:solidFill>
              </a:rPr>
              <a:t> </a:t>
            </a:r>
            <a:r>
              <a:rPr>
                <a:solidFill>
                  <a:srgbClr val="A9B7C6"/>
                </a:solidFill>
              </a:rPr>
              <a:t>= a.+(b)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7" grpId="1"/>
      <p:bldP build="whole" bldLvl="1" animBg="1" rev="0" advAuto="0" spid="199" grpId="3"/>
      <p:bldP build="whole" bldLvl="1" animBg="1" rev="0" advAuto="0" spid="200" grpId="4"/>
      <p:bldP build="whole" bldLvl="1" animBg="1" rev="0" advAuto="0" spid="198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 101 - Functions</a:t>
            </a:r>
          </a:p>
        </p:txBody>
      </p:sp>
      <p:sp>
        <p:nvSpPr>
          <p:cNvPr id="203" name="Shape 203"/>
          <p:cNvSpPr/>
          <p:nvPr/>
        </p:nvSpPr>
        <p:spPr>
          <a:xfrm>
            <a:off x="406400" y="2854946"/>
            <a:ext cx="12192000" cy="84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i="1"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>
                <a:solidFill>
                  <a:srgbClr val="AAB7C6"/>
                </a:solidFill>
              </a:rPr>
              <a:t>assert(</a:t>
            </a:r>
            <a:r>
              <a:rPr>
                <a:solidFill>
                  <a:srgbClr val="AAB7C6"/>
                </a:solidFill>
              </a:rPr>
              <a:t>placeholders</a:t>
            </a:r>
            <a:r>
              <a:rPr i="0">
                <a:solidFill>
                  <a:srgbClr val="AAB7C6"/>
                </a:solidFill>
              </a:rPr>
              <a:t>(</a:t>
            </a:r>
            <a:r>
              <a:rPr i="0">
                <a:solidFill>
                  <a:srgbClr val="6897BB"/>
                </a:solidFill>
              </a:rPr>
              <a:t>1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i="0">
                <a:solidFill>
                  <a:srgbClr val="6897BB"/>
                </a:solidFill>
              </a:rPr>
              <a:t>2</a:t>
            </a:r>
            <a:r>
              <a:rPr i="0"/>
              <a:t>) == </a:t>
            </a:r>
            <a:r>
              <a:rPr i="0">
                <a:solidFill>
                  <a:srgbClr val="6897BB"/>
                </a:solidFill>
              </a:rPr>
              <a:t>3</a:t>
            </a:r>
            <a:r>
              <a:rPr i="0"/>
              <a:t>)</a:t>
            </a:r>
          </a:p>
        </p:txBody>
      </p:sp>
      <p:sp>
        <p:nvSpPr>
          <p:cNvPr id="204" name="Shape 204"/>
          <p:cNvSpPr/>
          <p:nvPr/>
        </p:nvSpPr>
        <p:spPr>
          <a:xfrm flipV="1">
            <a:off x="406400" y="2582452"/>
            <a:ext cx="12192000" cy="262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05" name="Shape 205"/>
          <p:cNvSpPr/>
          <p:nvPr/>
        </p:nvSpPr>
        <p:spPr>
          <a:xfrm>
            <a:off x="406400" y="1366530"/>
            <a:ext cx="12192000" cy="84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FFC66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def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t>placeholders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>
                <a:solidFill>
                  <a:srgbClr val="A9B7C6"/>
                </a:solidFill>
              </a:rPr>
              <a:t>(_: Int) + (_: Int)</a:t>
            </a:r>
          </a:p>
        </p:txBody>
      </p:sp>
      <p:sp>
        <p:nvSpPr>
          <p:cNvPr id="206" name="Shape 206"/>
          <p:cNvSpPr/>
          <p:nvPr/>
        </p:nvSpPr>
        <p:spPr>
          <a:xfrm>
            <a:off x="3762165" y="7054332"/>
            <a:ext cx="5480470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/>
            <a:r>
              <a:t>How do you keep your team consistent?</a:t>
            </a:r>
          </a:p>
        </p:txBody>
      </p:sp>
      <p:sp>
        <p:nvSpPr>
          <p:cNvPr id="207" name="Shape 207"/>
          <p:cNvSpPr/>
          <p:nvPr/>
        </p:nvSpPr>
        <p:spPr>
          <a:xfrm>
            <a:off x="406400" y="1366530"/>
            <a:ext cx="12192000" cy="84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sz="2300">
                <a:solidFill>
                  <a:srgbClr val="FFC66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CC7831"/>
                </a:solidFill>
              </a:rPr>
              <a:t>def</a:t>
            </a:r>
            <a:r>
              <a:rPr b="1">
                <a:solidFill>
                  <a:srgbClr val="CC7831"/>
                </a:solidFill>
              </a:rPr>
              <a:t> </a:t>
            </a:r>
            <a:r>
              <a:t>placeholders </a:t>
            </a:r>
            <a:r>
              <a:rPr>
                <a:solidFill>
                  <a:srgbClr val="A9B7C6"/>
                </a:solidFill>
              </a:rPr>
              <a:t>= </a:t>
            </a:r>
            <a:r>
              <a:rPr>
                <a:solidFill>
                  <a:srgbClr val="A9B7C6"/>
                </a:solidFill>
              </a:rPr>
              <a:t>(_: Int) + (_: Int)</a:t>
            </a:r>
            <a:br>
              <a:rPr>
                <a:solidFill>
                  <a:srgbClr val="A9B7C6"/>
                </a:solidFill>
              </a:rPr>
            </a:br>
            <a:r>
              <a:rPr b="1">
                <a:solidFill>
                  <a:srgbClr val="CC7831"/>
                </a:solidFill>
              </a:rPr>
              <a:t>def </a:t>
            </a:r>
            <a:r>
              <a:t>placeholdersWithParams </a:t>
            </a:r>
            <a:r>
              <a:rPr>
                <a:solidFill>
                  <a:srgbClr val="A9B7C6"/>
                </a:solidFill>
              </a:rPr>
              <a:t>= (a: </a:t>
            </a:r>
            <a:r>
              <a:rPr>
                <a:solidFill>
                  <a:srgbClr val="CC7831"/>
                </a:solidFill>
              </a:rPr>
              <a:t>Int, </a:t>
            </a:r>
            <a:r>
              <a:rPr>
                <a:solidFill>
                  <a:srgbClr val="A9B7C6"/>
                </a:solidFill>
              </a:rPr>
              <a:t>b: </a:t>
            </a:r>
            <a:r>
              <a:rPr>
                <a:solidFill>
                  <a:srgbClr val="CC7831"/>
                </a:solidFill>
              </a:rPr>
              <a:t>Int</a:t>
            </a:r>
            <a:r>
              <a:rPr>
                <a:solidFill>
                  <a:srgbClr val="A9B7C6"/>
                </a:solidFill>
              </a:rPr>
              <a:t>) =&gt; a + b</a:t>
            </a:r>
          </a:p>
        </p:txBody>
      </p:sp>
      <p:sp>
        <p:nvSpPr>
          <p:cNvPr id="208" name="Shape 208"/>
          <p:cNvSpPr/>
          <p:nvPr/>
        </p:nvSpPr>
        <p:spPr>
          <a:xfrm>
            <a:off x="406400" y="2854946"/>
            <a:ext cx="12192000" cy="84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457200">
              <a:spcBef>
                <a:spcPts val="0"/>
              </a:spcBef>
              <a:defRPr i="1" sz="23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>
                <a:solidFill>
                  <a:srgbClr val="AAB7C6"/>
                </a:solidFill>
              </a:rPr>
              <a:t>assert(</a:t>
            </a:r>
            <a:r>
              <a:rPr>
                <a:solidFill>
                  <a:srgbClr val="AAB7C6"/>
                </a:solidFill>
              </a:rPr>
              <a:t>placeholders</a:t>
            </a:r>
            <a:r>
              <a:rPr i="0">
                <a:solidFill>
                  <a:srgbClr val="AAB7C6"/>
                </a:solidFill>
              </a:rPr>
              <a:t>(</a:t>
            </a:r>
            <a:r>
              <a:rPr i="0">
                <a:solidFill>
                  <a:srgbClr val="6897BB"/>
                </a:solidFill>
              </a:rPr>
              <a:t>1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i="0">
                <a:solidFill>
                  <a:srgbClr val="6897BB"/>
                </a:solidFill>
              </a:rPr>
              <a:t>2</a:t>
            </a:r>
            <a:r>
              <a:rPr i="0"/>
              <a:t>) == </a:t>
            </a:r>
            <a:r>
              <a:rPr i="0">
                <a:solidFill>
                  <a:srgbClr val="6897BB"/>
                </a:solidFill>
              </a:rPr>
              <a:t>3</a:t>
            </a:r>
            <a:r>
              <a:rPr i="0"/>
              <a:t>)</a:t>
            </a:r>
            <a:br>
              <a:rPr i="0"/>
            </a:br>
            <a:r>
              <a:rPr i="0"/>
              <a:t>assert(</a:t>
            </a:r>
            <a:r>
              <a:t>placeholdersWithParams</a:t>
            </a:r>
            <a:r>
              <a:rPr i="0"/>
              <a:t>(</a:t>
            </a:r>
            <a:r>
              <a:rPr i="0">
                <a:solidFill>
                  <a:srgbClr val="6897BB"/>
                </a:solidFill>
              </a:rPr>
              <a:t>1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i="0">
                <a:solidFill>
                  <a:srgbClr val="6897BB"/>
                </a:solidFill>
              </a:rPr>
              <a:t>2</a:t>
            </a:r>
            <a:r>
              <a:rPr i="0"/>
              <a:t>) == </a:t>
            </a:r>
            <a:r>
              <a:rPr i="0">
                <a:solidFill>
                  <a:srgbClr val="6897BB"/>
                </a:solidFill>
              </a:rPr>
              <a:t>3</a:t>
            </a:r>
            <a:r>
              <a:rPr i="0"/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6" grpId="3"/>
      <p:bldP build="whole" bldLvl="1" animBg="1" rev="0" advAuto="0" spid="208" grpId="2"/>
      <p:bldP build="whole" bldLvl="1" animBg="1" rev="0" advAuto="0" spid="207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